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1450" r:id="rId2"/>
    <p:sldId id="1387" r:id="rId3"/>
    <p:sldId id="1267" r:id="rId4"/>
    <p:sldId id="1434" r:id="rId5"/>
    <p:sldId id="1266" r:id="rId6"/>
    <p:sldId id="1435" r:id="rId7"/>
    <p:sldId id="1268" r:id="rId8"/>
    <p:sldId id="1437" r:id="rId9"/>
    <p:sldId id="1269" r:id="rId10"/>
    <p:sldId id="829" r:id="rId11"/>
    <p:sldId id="782" r:id="rId12"/>
    <p:sldId id="1252" r:id="rId13"/>
  </p:sldIdLst>
  <p:sldSz cx="9144000" cy="6858000" type="screen4x3"/>
  <p:notesSz cx="6888163" cy="100203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7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F5B3E"/>
    <a:srgbClr val="D9D9D9"/>
    <a:srgbClr val="FBDC4F"/>
    <a:srgbClr val="EC7C30"/>
    <a:srgbClr val="ED164F"/>
    <a:srgbClr val="A6A6A6"/>
    <a:srgbClr val="000000"/>
    <a:srgbClr val="404040"/>
    <a:srgbClr val="1F5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36" autoAdjust="0"/>
    <p:restoredTop sz="63000" autoAdjust="0"/>
  </p:normalViewPr>
  <p:slideViewPr>
    <p:cSldViewPr>
      <p:cViewPr varScale="1">
        <p:scale>
          <a:sx n="86" d="100"/>
          <a:sy n="86" d="100"/>
        </p:scale>
        <p:origin x="1152" y="62"/>
      </p:cViewPr>
      <p:guideLst>
        <p:guide orient="horz" pos="1979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36108"/>
    </p:cViewPr>
  </p:sorterViewPr>
  <p:notesViewPr>
    <p:cSldViewPr>
      <p:cViewPr>
        <p:scale>
          <a:sx n="100" d="100"/>
          <a:sy n="100" d="100"/>
        </p:scale>
        <p:origin x="-1548" y="-78"/>
      </p:cViewPr>
      <p:guideLst>
        <p:guide orient="horz" pos="3157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903292" y="1"/>
            <a:ext cx="2984871" cy="500606"/>
          </a:xfrm>
          <a:prstGeom prst="rect">
            <a:avLst/>
          </a:prstGeom>
        </p:spPr>
        <p:txBody>
          <a:bodyPr vert="horz" lIns="93241" tIns="46621" rIns="93241" bIns="46621" rtlCol="1"/>
          <a:lstStyle>
            <a:lvl1pPr algn="r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95" y="1"/>
            <a:ext cx="2984871" cy="500606"/>
          </a:xfrm>
          <a:prstGeom prst="rect">
            <a:avLst/>
          </a:prstGeom>
        </p:spPr>
        <p:txBody>
          <a:bodyPr vert="horz" lIns="93241" tIns="46621" rIns="93241" bIns="46621" rtlCol="1"/>
          <a:lstStyle>
            <a:lvl1pPr algn="l">
              <a:defRPr sz="1200"/>
            </a:lvl1pPr>
          </a:lstStyle>
          <a:p>
            <a:pPr>
              <a:defRPr/>
            </a:pPr>
            <a:fld id="{30226027-91A4-4BB5-88CD-751AE2EE60C5}" type="datetimeFigureOut">
              <a:rPr lang="he-IL"/>
              <a:pPr>
                <a:defRPr/>
              </a:pPr>
              <a:t>כ"ז/תמוז/תש"ף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903292" y="9518058"/>
            <a:ext cx="2984871" cy="500606"/>
          </a:xfrm>
          <a:prstGeom prst="rect">
            <a:avLst/>
          </a:prstGeom>
        </p:spPr>
        <p:txBody>
          <a:bodyPr vert="horz" lIns="93241" tIns="46621" rIns="93241" bIns="46621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95" y="9518058"/>
            <a:ext cx="2984871" cy="500606"/>
          </a:xfrm>
          <a:prstGeom prst="rect">
            <a:avLst/>
          </a:prstGeom>
        </p:spPr>
        <p:txBody>
          <a:bodyPr vert="horz" lIns="93241" tIns="46621" rIns="93241" bIns="46621" rtlCol="1" anchor="b"/>
          <a:lstStyle>
            <a:lvl1pPr algn="l">
              <a:defRPr sz="1200"/>
            </a:lvl1pPr>
          </a:lstStyle>
          <a:p>
            <a:pPr>
              <a:defRPr/>
            </a:pPr>
            <a:fld id="{B815622B-A29E-45C9-B158-E229099CD65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955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903292" y="1"/>
            <a:ext cx="2984871" cy="500606"/>
          </a:xfrm>
          <a:prstGeom prst="rect">
            <a:avLst/>
          </a:prstGeom>
        </p:spPr>
        <p:txBody>
          <a:bodyPr vert="horz" lIns="93241" tIns="46621" rIns="93241" bIns="46621" rtlCol="1"/>
          <a:lstStyle>
            <a:lvl1pPr algn="r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95" y="1"/>
            <a:ext cx="2984871" cy="500606"/>
          </a:xfrm>
          <a:prstGeom prst="rect">
            <a:avLst/>
          </a:prstGeom>
        </p:spPr>
        <p:txBody>
          <a:bodyPr vert="horz" lIns="93241" tIns="46621" rIns="93241" bIns="46621" rtlCol="1"/>
          <a:lstStyle>
            <a:lvl1pPr algn="l">
              <a:defRPr sz="1200"/>
            </a:lvl1pPr>
          </a:lstStyle>
          <a:p>
            <a:pPr>
              <a:defRPr/>
            </a:pPr>
            <a:fld id="{EE4261DC-E2C7-4E8D-ABFB-E8E73A259E98}" type="datetimeFigureOut">
              <a:rPr lang="he-IL"/>
              <a:pPr>
                <a:defRPr/>
              </a:pPr>
              <a:t>כ"ז/תמוז/תש"ף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41" tIns="46621" rIns="93241" bIns="46621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8817" y="4759030"/>
            <a:ext cx="5510530" cy="4510361"/>
          </a:xfrm>
          <a:prstGeom prst="rect">
            <a:avLst/>
          </a:prstGeom>
        </p:spPr>
        <p:txBody>
          <a:bodyPr vert="horz" lIns="93241" tIns="46621" rIns="93241" bIns="46621" rtlCol="1">
            <a:normAutofit/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903292" y="9518058"/>
            <a:ext cx="2984871" cy="500606"/>
          </a:xfrm>
          <a:prstGeom prst="rect">
            <a:avLst/>
          </a:prstGeom>
        </p:spPr>
        <p:txBody>
          <a:bodyPr vert="horz" lIns="93241" tIns="46621" rIns="93241" bIns="46621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95" y="9518058"/>
            <a:ext cx="2984871" cy="500606"/>
          </a:xfrm>
          <a:prstGeom prst="rect">
            <a:avLst/>
          </a:prstGeom>
        </p:spPr>
        <p:txBody>
          <a:bodyPr vert="horz" lIns="93241" tIns="46621" rIns="93241" bIns="46621" rtlCol="1" anchor="b"/>
          <a:lstStyle>
            <a:lvl1pPr algn="l">
              <a:defRPr sz="1200"/>
            </a:lvl1pPr>
          </a:lstStyle>
          <a:p>
            <a:pPr>
              <a:defRPr/>
            </a:pPr>
            <a:fld id="{5C891A89-8032-48E7-B186-204FEFCBC37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44617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/>
              <a:t>שמי יואב לוי</a:t>
            </a:r>
          </a:p>
          <a:p>
            <a:r>
              <a:rPr lang="he-IL"/>
              <a:t>אני מנהל חברת ייעוץ </a:t>
            </a:r>
            <a:r>
              <a:rPr lang="en-US">
                <a:cs typeface="Arial" pitchFamily="34" charset="0"/>
              </a:rPr>
              <a:t>LEVYCONSULTING</a:t>
            </a:r>
            <a:r>
              <a:rPr lang="he-IL"/>
              <a:t> המתמחה בפיתוח מנהלים, ליווי צוותי הנהלה, וייעוץ לתהליכי שינוי בארגונים.</a:t>
            </a:r>
          </a:p>
          <a:p>
            <a:endParaRPr lang="he-IL"/>
          </a:p>
          <a:p>
            <a:r>
              <a:rPr lang="he-IL"/>
              <a:t>חלק מהרצאה זו מבוסס על מחקר שערך תום ווג'ק מארצות הברית.</a:t>
            </a:r>
          </a:p>
          <a:p>
            <a:r>
              <a:rPr lang="he-IL"/>
              <a:t>בחלק הראשון נתמודד עם אתגר המרשמלו, זהו ניסוי שערך תום במאות קבוצות בעולם.  נשווה את התוצאות שלכם עם אלו במחקר.  חלק זה יקח חצי שעה.</a:t>
            </a:r>
          </a:p>
          <a:p>
            <a:endParaRPr lang="he-IL"/>
          </a:p>
          <a:p>
            <a:endParaRPr lang="he-IL"/>
          </a:p>
        </p:txBody>
      </p:sp>
      <p:sp>
        <p:nvSpPr>
          <p:cNvPr id="7373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225CB9-1CBF-4FC0-A483-D0AB218E29F2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1489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bti.co.il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mailto:info@mbti.co.il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bti.co.il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hyperlink" Target="mailto:info@mbti.co.il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mbti.co.il" TargetMode="External"/><Relationship Id="rId2" Type="http://schemas.openxmlformats.org/officeDocument/2006/relationships/hyperlink" Target="http://www.mbti.co.il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mbti.co.il" TargetMode="External"/><Relationship Id="rId2" Type="http://schemas.openxmlformats.org/officeDocument/2006/relationships/hyperlink" Target="http://www.mbti.co.il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43453BC-C257-45C9-BB83-51107CDCD388}"/>
              </a:ext>
            </a:extLst>
          </p:cNvPr>
          <p:cNvSpPr/>
          <p:nvPr userDrawn="1"/>
        </p:nvSpPr>
        <p:spPr>
          <a:xfrm>
            <a:off x="-18255" y="1988840"/>
            <a:ext cx="9162255" cy="2942601"/>
          </a:xfrm>
          <a:prstGeom prst="rect">
            <a:avLst/>
          </a:prstGeom>
          <a:solidFill>
            <a:srgbClr val="FBDC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400"/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E81D62D8-0B15-42C6-9A3D-28705C8C07B9}"/>
              </a:ext>
            </a:extLst>
          </p:cNvPr>
          <p:cNvSpPr/>
          <p:nvPr userDrawn="1"/>
        </p:nvSpPr>
        <p:spPr>
          <a:xfrm>
            <a:off x="467544" y="1052736"/>
            <a:ext cx="1872208" cy="1872208"/>
          </a:xfrm>
          <a:prstGeom prst="diamond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8" name="תמונה 6">
            <a:extLst>
              <a:ext uri="{FF2B5EF4-FFF2-40B4-BE49-F238E27FC236}">
                <a16:creationId xmlns:a16="http://schemas.microsoft.com/office/drawing/2014/main" id="{9C7CC7DF-3992-4CA5-9223-439C0F46B6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65"/>
          <a:stretch/>
        </p:blipFill>
        <p:spPr>
          <a:xfrm>
            <a:off x="971599" y="1187024"/>
            <a:ext cx="864097" cy="130587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C08E925-7E4F-481F-80A6-603DD33140CB}"/>
              </a:ext>
            </a:extLst>
          </p:cNvPr>
          <p:cNvSpPr/>
          <p:nvPr userDrawn="1"/>
        </p:nvSpPr>
        <p:spPr>
          <a:xfrm>
            <a:off x="3419872" y="6531441"/>
            <a:ext cx="237626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800" dirty="0">
                <a:solidFill>
                  <a:schemeClr val="tx1"/>
                </a:solidFill>
              </a:rPr>
              <a:t>המרכז הישראלי ל </a:t>
            </a:r>
            <a:r>
              <a:rPr lang="en-US" sz="800" dirty="0">
                <a:solidFill>
                  <a:schemeClr val="tx1"/>
                </a:solidFill>
              </a:rPr>
              <a:t>MBTI</a:t>
            </a:r>
            <a:br>
              <a:rPr lang="en-US" sz="800" dirty="0">
                <a:solidFill>
                  <a:srgbClr val="EC7C30"/>
                </a:solidFill>
              </a:rPr>
            </a:br>
            <a:r>
              <a:rPr lang="en-US" sz="800" i="1" dirty="0">
                <a:solidFill>
                  <a:srgbClr val="EC7C3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www.mbti.co.</a:t>
            </a:r>
            <a:r>
              <a:rPr lang="en-US" sz="900" i="1" dirty="0">
                <a:solidFill>
                  <a:srgbClr val="EC7C3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il</a:t>
            </a:r>
            <a:r>
              <a:rPr lang="he-IL" sz="900" i="1" dirty="0">
                <a:solidFill>
                  <a:srgbClr val="EC7C30"/>
                </a:solidFill>
              </a:rPr>
              <a:t> </a:t>
            </a:r>
            <a:endParaRPr lang="x-none" sz="900" i="1" dirty="0">
              <a:solidFill>
                <a:srgbClr val="EC7C3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B92091-8B2B-4C35-A4B2-27C7E5028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255" y="2708920"/>
            <a:ext cx="8622703" cy="1152128"/>
          </a:xfr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algn="r">
              <a:defRPr sz="7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07423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מספר שקופית 5"/>
          <p:cNvSpPr txBox="1">
            <a:spLocks/>
          </p:cNvSpPr>
          <p:nvPr userDrawn="1"/>
        </p:nvSpPr>
        <p:spPr bwMode="auto">
          <a:xfrm>
            <a:off x="8666112" y="6597352"/>
            <a:ext cx="514400" cy="249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r"/>
            <a:fld id="{88725BD1-DDDE-471D-AD7B-1F6F122F4312}" type="slidenum">
              <a:rPr lang="he-IL" sz="11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DA5CB3-1CA3-4B95-9213-AB0ED86610FD}"/>
              </a:ext>
            </a:extLst>
          </p:cNvPr>
          <p:cNvSpPr/>
          <p:nvPr userDrawn="1"/>
        </p:nvSpPr>
        <p:spPr>
          <a:xfrm>
            <a:off x="0" y="618469"/>
            <a:ext cx="9144000" cy="722299"/>
          </a:xfrm>
          <a:prstGeom prst="rect">
            <a:avLst/>
          </a:prstGeom>
          <a:solidFill>
            <a:srgbClr val="EC7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626C2AF8-C3B5-4F79-B64A-D26FAC9B14F0}"/>
              </a:ext>
            </a:extLst>
          </p:cNvPr>
          <p:cNvSpPr/>
          <p:nvPr userDrawn="1"/>
        </p:nvSpPr>
        <p:spPr>
          <a:xfrm>
            <a:off x="179512" y="188640"/>
            <a:ext cx="864096" cy="864096"/>
          </a:xfrm>
          <a:prstGeom prst="diamond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0" y="692696"/>
            <a:ext cx="8666112" cy="619472"/>
          </a:xfrm>
          <a:noFill/>
        </p:spPr>
        <p:txBody>
          <a:bodyPr/>
          <a:lstStyle>
            <a:lvl1pPr marL="103188" indent="-103188" algn="r" defTabSz="457200" rtl="1" eaLnBrk="0" fontAlgn="base" hangingPunct="0">
              <a:spcBef>
                <a:spcPct val="50000"/>
              </a:spcBef>
              <a:spcAft>
                <a:spcPct val="0"/>
              </a:spcAft>
              <a:defRPr lang="he-IL" sz="3200" b="1" kern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</a:p>
        </p:txBody>
      </p:sp>
      <p:pic>
        <p:nvPicPr>
          <p:cNvPr id="10" name="תמונה 6">
            <a:extLst>
              <a:ext uri="{FF2B5EF4-FFF2-40B4-BE49-F238E27FC236}">
                <a16:creationId xmlns:a16="http://schemas.microsoft.com/office/drawing/2014/main" id="{70AA9429-9273-47EE-B628-14C0ADA23E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65"/>
          <a:stretch/>
        </p:blipFill>
        <p:spPr>
          <a:xfrm>
            <a:off x="395536" y="270368"/>
            <a:ext cx="374751" cy="56634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2EB6BC3-8B0D-480B-A4C2-39E65C198B69}"/>
              </a:ext>
            </a:extLst>
          </p:cNvPr>
          <p:cNvSpPr/>
          <p:nvPr userDrawn="1"/>
        </p:nvSpPr>
        <p:spPr>
          <a:xfrm>
            <a:off x="3419872" y="6531441"/>
            <a:ext cx="237626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800" dirty="0">
                <a:solidFill>
                  <a:schemeClr val="tx1"/>
                </a:solidFill>
              </a:rPr>
              <a:t>המרכז הישראלי ל </a:t>
            </a:r>
            <a:r>
              <a:rPr lang="en-US" sz="800" dirty="0">
                <a:solidFill>
                  <a:schemeClr val="tx1"/>
                </a:solidFill>
              </a:rPr>
              <a:t>MBTI</a:t>
            </a:r>
            <a:br>
              <a:rPr lang="en-US" sz="800" dirty="0">
                <a:solidFill>
                  <a:srgbClr val="EC7C30"/>
                </a:solidFill>
              </a:rPr>
            </a:br>
            <a:r>
              <a:rPr lang="en-US" sz="800" i="1" dirty="0">
                <a:solidFill>
                  <a:srgbClr val="EC7C3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www.mbti.co.</a:t>
            </a:r>
            <a:r>
              <a:rPr lang="en-US" sz="900" i="1" dirty="0">
                <a:solidFill>
                  <a:srgbClr val="EC7C3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il</a:t>
            </a:r>
            <a:r>
              <a:rPr lang="he-IL" sz="900" i="1" dirty="0">
                <a:solidFill>
                  <a:srgbClr val="EC7C30"/>
                </a:solidFill>
              </a:rPr>
              <a:t> </a:t>
            </a:r>
            <a:endParaRPr lang="x-none" sz="900" i="1" dirty="0">
              <a:solidFill>
                <a:srgbClr val="EC7C3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C4BEA99-A6D7-44D6-B0EA-F2DE56C67827}"/>
              </a:ext>
            </a:extLst>
          </p:cNvPr>
          <p:cNvSpPr/>
          <p:nvPr userDrawn="1"/>
        </p:nvSpPr>
        <p:spPr>
          <a:xfrm>
            <a:off x="3419872" y="6531441"/>
            <a:ext cx="237626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800" dirty="0">
                <a:solidFill>
                  <a:schemeClr val="tx1"/>
                </a:solidFill>
              </a:rPr>
              <a:t>המרכז הישראלי ל </a:t>
            </a:r>
            <a:r>
              <a:rPr lang="en-US" sz="800" dirty="0">
                <a:solidFill>
                  <a:schemeClr val="tx1"/>
                </a:solidFill>
              </a:rPr>
              <a:t>MBTI</a:t>
            </a:r>
            <a:br>
              <a:rPr lang="en-US" sz="800" dirty="0">
                <a:solidFill>
                  <a:srgbClr val="EC7C30"/>
                </a:solidFill>
              </a:rPr>
            </a:br>
            <a:r>
              <a:rPr lang="en-US" sz="800" i="1" dirty="0">
                <a:solidFill>
                  <a:srgbClr val="EC7C3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www.mbti.co.</a:t>
            </a:r>
            <a:r>
              <a:rPr lang="en-US" sz="900" i="1" dirty="0">
                <a:solidFill>
                  <a:srgbClr val="EC7C3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il</a:t>
            </a:r>
            <a:r>
              <a:rPr lang="he-IL" sz="900" i="1" dirty="0">
                <a:solidFill>
                  <a:srgbClr val="EC7C30"/>
                </a:solidFill>
              </a:rPr>
              <a:t> </a:t>
            </a:r>
            <a:endParaRPr lang="x-none" sz="900" i="1" dirty="0">
              <a:solidFill>
                <a:srgbClr val="EC7C3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FE4CB0C-9D88-4E59-88FF-CF2EF9A7FED6}"/>
              </a:ext>
            </a:extLst>
          </p:cNvPr>
          <p:cNvSpPr/>
          <p:nvPr userDrawn="1"/>
        </p:nvSpPr>
        <p:spPr>
          <a:xfrm>
            <a:off x="-18255" y="0"/>
            <a:ext cx="9162255" cy="6858000"/>
          </a:xfrm>
          <a:prstGeom prst="rect">
            <a:avLst/>
          </a:prstGeom>
          <a:solidFill>
            <a:srgbClr val="FBDC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6F8760B-3343-4EE0-82F3-F6974FB9173C}"/>
              </a:ext>
            </a:extLst>
          </p:cNvPr>
          <p:cNvSpPr/>
          <p:nvPr userDrawn="1"/>
        </p:nvSpPr>
        <p:spPr>
          <a:xfrm>
            <a:off x="3419872" y="6531441"/>
            <a:ext cx="237626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800" dirty="0">
                <a:solidFill>
                  <a:schemeClr val="tx1"/>
                </a:solidFill>
              </a:rPr>
              <a:t>המרכז הישראלי ל </a:t>
            </a:r>
            <a:r>
              <a:rPr lang="en-US" sz="800" dirty="0">
                <a:solidFill>
                  <a:schemeClr val="tx1"/>
                </a:solidFill>
              </a:rPr>
              <a:t>MBTI</a:t>
            </a:r>
            <a:br>
              <a:rPr lang="en-US" sz="800" dirty="0">
                <a:solidFill>
                  <a:srgbClr val="EC7C30"/>
                </a:solidFill>
              </a:rPr>
            </a:br>
            <a:r>
              <a:rPr lang="en-US" sz="800" i="1" dirty="0">
                <a:solidFill>
                  <a:srgbClr val="EC7C3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www.mbti.co.</a:t>
            </a:r>
            <a:r>
              <a:rPr lang="en-US" sz="900" i="1" dirty="0">
                <a:solidFill>
                  <a:srgbClr val="EC7C3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il</a:t>
            </a:r>
            <a:r>
              <a:rPr lang="he-IL" sz="900" i="1" dirty="0">
                <a:solidFill>
                  <a:srgbClr val="EC7C30"/>
                </a:solidFill>
              </a:rPr>
              <a:t> </a:t>
            </a:r>
            <a:endParaRPr lang="x-none" sz="900" i="1" dirty="0">
              <a:solidFill>
                <a:srgbClr val="EC7C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47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485800"/>
            <a:ext cx="9144000" cy="710952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pPr marL="103188" lvl="0" indent="-103188" algn="r" defTabSz="457200">
              <a:spcBef>
                <a:spcPct val="50000"/>
              </a:spcBef>
            </a:pPr>
            <a:r>
              <a:rPr lang="en-US" dirty="0"/>
              <a:t>		</a:t>
            </a:r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www.mbti.co.il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6E39C48-9E5C-48CB-9303-80C482E7543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39" r:id="rId1"/>
    <p:sldLayoutId id="2147485236" r:id="rId2"/>
    <p:sldLayoutId id="2147485228" r:id="rId3"/>
    <p:sldLayoutId id="2147485238" r:id="rId4"/>
  </p:sldLayoutIdLst>
  <p:hf sldNum="0" hd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he-IL" sz="3600" b="1" kern="1200">
          <a:solidFill>
            <a:schemeClr val="bg1">
              <a:lumMod val="50000"/>
            </a:schemeClr>
          </a:solidFill>
          <a:latin typeface="Times New Roman" pitchFamily="18" charset="0"/>
          <a:ea typeface="+mn-ea"/>
          <a:cs typeface="Arial" pitchFamily="34" charset="0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mbti.co.il" TargetMode="External"/><Relationship Id="rId2" Type="http://schemas.openxmlformats.org/officeDocument/2006/relationships/hyperlink" Target="http://www.mbti.co.i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mbti.co.il" TargetMode="External"/><Relationship Id="rId2" Type="http://schemas.openxmlformats.org/officeDocument/2006/relationships/hyperlink" Target="http://www.mbti.co.i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mbti.co.il" TargetMode="External"/><Relationship Id="rId2" Type="http://schemas.openxmlformats.org/officeDocument/2006/relationships/hyperlink" Target="http://www.mbti.co.i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mbti.co.il" TargetMode="External"/><Relationship Id="rId2" Type="http://schemas.openxmlformats.org/officeDocument/2006/relationships/hyperlink" Target="http://www.mbti.co.i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229AECC-AA87-41BC-9DF0-569DC9F7DDB7}"/>
              </a:ext>
            </a:extLst>
          </p:cNvPr>
          <p:cNvSpPr/>
          <p:nvPr/>
        </p:nvSpPr>
        <p:spPr>
          <a:xfrm>
            <a:off x="-18255" y="1988841"/>
            <a:ext cx="9162255" cy="2232248"/>
          </a:xfrm>
          <a:prstGeom prst="rect">
            <a:avLst/>
          </a:prstGeom>
          <a:solidFill>
            <a:srgbClr val="FBDC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1FEC5F87-CE32-4E01-BF9F-08B57EF066DF}"/>
              </a:ext>
            </a:extLst>
          </p:cNvPr>
          <p:cNvSpPr/>
          <p:nvPr/>
        </p:nvSpPr>
        <p:spPr>
          <a:xfrm>
            <a:off x="467544" y="1052736"/>
            <a:ext cx="1872208" cy="1872208"/>
          </a:xfrm>
          <a:prstGeom prst="diamond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10" name="תמונה 6">
            <a:extLst>
              <a:ext uri="{FF2B5EF4-FFF2-40B4-BE49-F238E27FC236}">
                <a16:creationId xmlns:a16="http://schemas.microsoft.com/office/drawing/2014/main" id="{69F6887D-144C-4395-AA64-9236E22CA8D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65"/>
          <a:stretch/>
        </p:blipFill>
        <p:spPr>
          <a:xfrm>
            <a:off x="971599" y="1187024"/>
            <a:ext cx="864097" cy="130587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8C3537-A23B-4A82-AEA8-208F01F2C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3848" y="2852936"/>
            <a:ext cx="5400600" cy="1224136"/>
          </a:xfrm>
        </p:spPr>
        <p:txBody>
          <a:bodyPr/>
          <a:lstStyle/>
          <a:p>
            <a:pPr marL="534988" lvl="0" indent="-534988">
              <a:defRPr/>
            </a:pPr>
            <a:r>
              <a:rPr lang="he-IL" sz="7000" kern="0" dirty="0"/>
              <a:t>היכרות עם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28C3537-A23B-4A82-AEA8-208F01F2CD36}"/>
              </a:ext>
            </a:extLst>
          </p:cNvPr>
          <p:cNvSpPr txBox="1">
            <a:spLocks/>
          </p:cNvSpPr>
          <p:nvPr/>
        </p:nvSpPr>
        <p:spPr bwMode="auto">
          <a:xfrm>
            <a:off x="2411760" y="3068960"/>
            <a:ext cx="2492152" cy="115212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/>
          <a:lstStyle>
            <a:lvl1pPr algn="r" rtl="1" eaLnBrk="0" fontAlgn="base" hangingPunct="0">
              <a:spcBef>
                <a:spcPct val="0"/>
              </a:spcBef>
              <a:spcAft>
                <a:spcPct val="0"/>
              </a:spcAft>
              <a:defRPr lang="he-IL" sz="72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4988" indent="-534988" algn="ctr">
              <a:defRPr/>
            </a:pPr>
            <a:r>
              <a:rPr lang="en-US" sz="5400" kern="0" dirty="0">
                <a:solidFill>
                  <a:schemeClr val="bg1"/>
                </a:solidFill>
              </a:rPr>
              <a:t>MBTI</a:t>
            </a:r>
            <a:endParaRPr lang="he-IL" sz="8800" kern="0" dirty="0"/>
          </a:p>
        </p:txBody>
      </p:sp>
    </p:spTree>
    <p:extLst>
      <p:ext uri="{BB962C8B-B14F-4D97-AF65-F5344CB8AC3E}">
        <p14:creationId xmlns:p14="http://schemas.microsoft.com/office/powerpoint/2010/main" val="295286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067400" y="3225170"/>
            <a:ext cx="2321024" cy="7078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ts val="600"/>
              </a:spcBef>
              <a:defRPr/>
            </a:pPr>
            <a:r>
              <a:rPr lang="en-US" sz="4000" b="1" dirty="0">
                <a:latin typeface="Calibri" pitchFamily="34" charset="0"/>
              </a:rPr>
              <a:t>MBTI</a:t>
            </a:r>
            <a:endParaRPr lang="he-IL" sz="4000" b="1" dirty="0">
              <a:latin typeface="Calibri" pitchFamily="34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372765" y="3225170"/>
            <a:ext cx="5048944" cy="70788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ts val="600"/>
              </a:spcBef>
              <a:defRPr/>
            </a:pPr>
            <a:r>
              <a:rPr lang="he-IL" sz="4000" b="1" dirty="0">
                <a:solidFill>
                  <a:schemeClr val="bg1"/>
                </a:solidFill>
                <a:latin typeface="Calibri" pitchFamily="34" charset="0"/>
              </a:rPr>
              <a:t>לא רק מסווג לטיפוסים</a:t>
            </a:r>
          </a:p>
        </p:txBody>
      </p:sp>
    </p:spTree>
    <p:extLst>
      <p:ext uri="{BB962C8B-B14F-4D97-AF65-F5344CB8AC3E}">
        <p14:creationId xmlns:p14="http://schemas.microsoft.com/office/powerpoint/2010/main" val="116220801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/>
          <p:cNvPicPr>
            <a:picLocks noChangeAspect="1" noChangeArrowheads="1"/>
          </p:cNvPicPr>
          <p:nvPr/>
        </p:nvPicPr>
        <p:blipFill rotWithShape="1">
          <a:blip r:embed="rId2" cstate="print"/>
          <a:srcRect t="4704" b="2575"/>
          <a:stretch/>
        </p:blipFill>
        <p:spPr bwMode="auto">
          <a:xfrm>
            <a:off x="1331640" y="1340768"/>
            <a:ext cx="6840760" cy="5184576"/>
          </a:xfrm>
          <a:prstGeom prst="rect">
            <a:avLst/>
          </a:prstGeom>
        </p:spPr>
      </p:pic>
      <p:sp>
        <p:nvSpPr>
          <p:cNvPr id="2" name="מלבן 1"/>
          <p:cNvSpPr/>
          <p:nvPr/>
        </p:nvSpPr>
        <p:spPr>
          <a:xfrm>
            <a:off x="0" y="5733256"/>
            <a:ext cx="1331640" cy="11881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6A320F8-57EA-4EEB-911C-CCA4A2241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20 מרכיבי אישיות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39112802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תמונה 2">
            <a:extLst>
              <a:ext uri="{FF2B5EF4-FFF2-40B4-BE49-F238E27FC236}">
                <a16:creationId xmlns:a16="http://schemas.microsoft.com/office/drawing/2014/main" id="{788ECA0B-D71E-4AF2-8299-EDDC32152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390" y="-27384"/>
            <a:ext cx="6655252" cy="6564459"/>
          </a:xfrm>
          <a:prstGeom prst="rect">
            <a:avLst/>
          </a:prstGeom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59632" y="-1"/>
            <a:ext cx="6912768" cy="6825107"/>
          </a:xfrm>
          <a:prstGeom prst="rect">
            <a:avLst/>
          </a:prstGeom>
          <a:solidFill>
            <a:srgbClr val="FFFFFF">
              <a:alpha val="43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ctr" eaLnBrk="0" hangingPunct="0">
              <a:spcBef>
                <a:spcPts val="600"/>
              </a:spcBef>
              <a:defRPr/>
            </a:pPr>
            <a:r>
              <a:rPr lang="en-US" sz="11500" b="1" dirty="0">
                <a:solidFill>
                  <a:srgbClr val="000000"/>
                </a:solidFill>
                <a:latin typeface="Calibri" pitchFamily="34" charset="0"/>
              </a:rPr>
              <a:t>MBTI.CO.IL</a:t>
            </a:r>
            <a:endParaRPr lang="he-IL" sz="115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259632" y="1916832"/>
            <a:ext cx="6912768" cy="110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ctr" eaLnBrk="0" hangingPunct="0">
              <a:spcBef>
                <a:spcPts val="600"/>
              </a:spcBef>
              <a:defRPr/>
            </a:pPr>
            <a:r>
              <a:rPr lang="he-IL" sz="3600" b="1" dirty="0">
                <a:solidFill>
                  <a:srgbClr val="000000"/>
                </a:solidFill>
                <a:latin typeface="Calibri" pitchFamily="34" charset="0"/>
              </a:rPr>
              <a:t>לתיאור הטיפוסים בעברית</a:t>
            </a:r>
          </a:p>
        </p:txBody>
      </p:sp>
    </p:spTree>
    <p:extLst>
      <p:ext uri="{BB962C8B-B14F-4D97-AF65-F5344CB8AC3E}">
        <p14:creationId xmlns:p14="http://schemas.microsoft.com/office/powerpoint/2010/main" val="209459404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מלבן 6"/>
          <p:cNvSpPr>
            <a:spLocks noChangeArrowheads="1"/>
          </p:cNvSpPr>
          <p:nvPr/>
        </p:nvSpPr>
        <p:spPr bwMode="auto">
          <a:xfrm>
            <a:off x="0" y="0"/>
            <a:ext cx="4427538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800"/>
              </a:spcBef>
              <a:buFontTx/>
              <a:buChar char="•"/>
            </a:pPr>
            <a:endParaRPr lang="he-IL"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572952-3E59-4807-A6D6-726ED162B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068960"/>
            <a:ext cx="8622703" cy="1152128"/>
          </a:xfrm>
        </p:spPr>
        <p:txBody>
          <a:bodyPr/>
          <a:lstStyle/>
          <a:p>
            <a:pPr algn="ctr"/>
            <a:r>
              <a:rPr lang="he-IL" sz="4800" dirty="0"/>
              <a:t>1. מה מטעין אותי יותר באנרגיה?</a:t>
            </a:r>
          </a:p>
        </p:txBody>
      </p:sp>
    </p:spTree>
    <p:extLst>
      <p:ext uri="{BB962C8B-B14F-4D97-AF65-F5344CB8AC3E}">
        <p14:creationId xmlns:p14="http://schemas.microsoft.com/office/powerpoint/2010/main" val="298234968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10"/>
          <p:cNvSpPr/>
          <p:nvPr/>
        </p:nvSpPr>
        <p:spPr>
          <a:xfrm>
            <a:off x="0" y="1339552"/>
            <a:ext cx="4572000" cy="55458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982CEA-1C7C-4DD0-8A9E-5B0BD8DC1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מטעין אותי יותר באנרגיה ?</a:t>
            </a:r>
            <a:endParaRPr lang="x-none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722313" y="1285875"/>
            <a:ext cx="3543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rtl="0" eaLnBrk="0" hangingPunct="0">
              <a:defRPr/>
            </a:pPr>
            <a:r>
              <a:rPr lang="en-US" altLang="he-I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Extravert</a:t>
            </a: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4932040" y="1285875"/>
            <a:ext cx="3543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l" rtl="0" eaLnBrk="0" hangingPunct="0">
              <a:defRPr/>
            </a:pPr>
            <a:r>
              <a:rPr lang="en-US" altLang="he-I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Introvert</a:t>
            </a:r>
          </a:p>
        </p:txBody>
      </p:sp>
      <p:sp>
        <p:nvSpPr>
          <p:cNvPr id="12" name="Rectangle 10"/>
          <p:cNvSpPr>
            <a:spLocks/>
          </p:cNvSpPr>
          <p:nvPr/>
        </p:nvSpPr>
        <p:spPr bwMode="auto">
          <a:xfrm>
            <a:off x="457200" y="2348880"/>
            <a:ext cx="3754760" cy="297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37513" bIns="0"/>
          <a:lstStyle/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פעילות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החוצה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אנשים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אינטראקציה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הרבה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אקספרסיבי</a:t>
            </a:r>
          </a:p>
        </p:txBody>
      </p:sp>
      <p:sp>
        <p:nvSpPr>
          <p:cNvPr id="17" name="Rectangle 10"/>
          <p:cNvSpPr>
            <a:spLocks/>
          </p:cNvSpPr>
          <p:nvPr/>
        </p:nvSpPr>
        <p:spPr bwMode="auto">
          <a:xfrm>
            <a:off x="5080966" y="2348880"/>
            <a:ext cx="2947418" cy="297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37513" bIns="0"/>
          <a:lstStyle/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עיבוד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פנימה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פרטיות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התבוננות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אחד על אחד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שקט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endParaRPr lang="en-US" sz="3200" dirty="0">
              <a:sym typeface="Arial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E0F28A-FDD3-4113-9B7F-21E65B7CC368}"/>
              </a:ext>
            </a:extLst>
          </p:cNvPr>
          <p:cNvSpPr/>
          <p:nvPr/>
        </p:nvSpPr>
        <p:spPr>
          <a:xfrm>
            <a:off x="3419872" y="6531441"/>
            <a:ext cx="237626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800" dirty="0">
                <a:solidFill>
                  <a:schemeClr val="tx1"/>
                </a:solidFill>
              </a:rPr>
              <a:t>המרכז הישראלי ל </a:t>
            </a:r>
            <a:r>
              <a:rPr lang="en-US" sz="800" dirty="0">
                <a:solidFill>
                  <a:schemeClr val="tx1"/>
                </a:solidFill>
              </a:rPr>
              <a:t>MBTI</a:t>
            </a:r>
            <a:br>
              <a:rPr lang="en-US" sz="800" dirty="0">
                <a:solidFill>
                  <a:srgbClr val="EC7C30"/>
                </a:solidFill>
              </a:rPr>
            </a:br>
            <a:r>
              <a:rPr lang="en-US" sz="800" i="1" dirty="0">
                <a:solidFill>
                  <a:srgbClr val="EC7C3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www.mbti.co.</a:t>
            </a:r>
            <a:r>
              <a:rPr lang="en-US" sz="900" i="1" dirty="0">
                <a:solidFill>
                  <a:srgbClr val="EC7C3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il</a:t>
            </a:r>
            <a:r>
              <a:rPr lang="he-IL" sz="900" i="1" dirty="0">
                <a:solidFill>
                  <a:srgbClr val="EC7C30"/>
                </a:solidFill>
              </a:rPr>
              <a:t> </a:t>
            </a:r>
            <a:endParaRPr lang="x-none" sz="900" i="1" dirty="0">
              <a:solidFill>
                <a:srgbClr val="EC7C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53171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מלבן 6"/>
          <p:cNvSpPr>
            <a:spLocks noChangeArrowheads="1"/>
          </p:cNvSpPr>
          <p:nvPr/>
        </p:nvSpPr>
        <p:spPr bwMode="auto">
          <a:xfrm>
            <a:off x="0" y="0"/>
            <a:ext cx="4427538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800"/>
              </a:spcBef>
              <a:buFontTx/>
              <a:buChar char="•"/>
            </a:pPr>
            <a:endParaRPr lang="he-IL"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572952-3E59-4807-A6D6-726ED162B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068960"/>
            <a:ext cx="8622703" cy="1152128"/>
          </a:xfrm>
        </p:spPr>
        <p:txBody>
          <a:bodyPr/>
          <a:lstStyle/>
          <a:p>
            <a:pPr algn="ctr"/>
            <a:r>
              <a:rPr lang="he-IL" sz="4800" dirty="0"/>
              <a:t>2. איך אני קולט מידע?</a:t>
            </a:r>
          </a:p>
        </p:txBody>
      </p:sp>
    </p:spTree>
    <p:extLst>
      <p:ext uri="{BB962C8B-B14F-4D97-AF65-F5344CB8AC3E}">
        <p14:creationId xmlns:p14="http://schemas.microsoft.com/office/powerpoint/2010/main" val="134838981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10"/>
          <p:cNvSpPr/>
          <p:nvPr/>
        </p:nvSpPr>
        <p:spPr>
          <a:xfrm>
            <a:off x="0" y="1339552"/>
            <a:ext cx="4572000" cy="55458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41987" name="מלבן 6"/>
          <p:cNvSpPr>
            <a:spLocks noChangeArrowheads="1"/>
          </p:cNvSpPr>
          <p:nvPr/>
        </p:nvSpPr>
        <p:spPr bwMode="auto">
          <a:xfrm>
            <a:off x="0" y="0"/>
            <a:ext cx="4427538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800"/>
              </a:spcBef>
              <a:buFontTx/>
              <a:buChar char="•"/>
            </a:pPr>
            <a:endParaRPr lang="he-IL"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B3563F-46DA-41F1-B2A2-2C89F3A9D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אני קולט מידע?</a:t>
            </a:r>
            <a:endParaRPr lang="x-none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722313" y="1285875"/>
            <a:ext cx="3543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rtl="0" eaLnBrk="0" hangingPunct="0">
              <a:defRPr/>
            </a:pPr>
            <a:r>
              <a:rPr lang="en-US" altLang="he-I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Sensing</a:t>
            </a: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4932040" y="1285875"/>
            <a:ext cx="3543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l" rtl="0" eaLnBrk="0" hangingPunct="0">
              <a:defRPr/>
            </a:pPr>
            <a:r>
              <a:rPr lang="en-US" altLang="he-IL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iNtuitive</a:t>
            </a:r>
            <a:endParaRPr lang="en-US" altLang="he-IL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+mn-cs"/>
            </a:endParaRPr>
          </a:p>
        </p:txBody>
      </p:sp>
      <p:sp>
        <p:nvSpPr>
          <p:cNvPr id="12" name="Rectangle 10"/>
          <p:cNvSpPr>
            <a:spLocks/>
          </p:cNvSpPr>
          <p:nvPr/>
        </p:nvSpPr>
        <p:spPr bwMode="auto">
          <a:xfrm>
            <a:off x="1310952" y="2348880"/>
            <a:ext cx="2901008" cy="297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37513" bIns="0"/>
          <a:lstStyle/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עובדות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מציאותי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קונקרטי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ספציפי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מה שקורה עכשיו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לשמר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פרקטיות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מה שקיים</a:t>
            </a:r>
            <a:endParaRPr lang="en-US" sz="3200" dirty="0">
              <a:sym typeface="Arial" charset="0"/>
            </a:endParaRPr>
          </a:p>
        </p:txBody>
      </p:sp>
      <p:sp>
        <p:nvSpPr>
          <p:cNvPr id="17" name="Rectangle 10"/>
          <p:cNvSpPr>
            <a:spLocks/>
          </p:cNvSpPr>
          <p:nvPr/>
        </p:nvSpPr>
        <p:spPr bwMode="auto">
          <a:xfrm>
            <a:off x="5080966" y="2348880"/>
            <a:ext cx="2947418" cy="297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37513" bIns="0"/>
          <a:lstStyle/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רעיונות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דמיון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אסוציאטיבי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כללי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מה שיכול להיות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לשנות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מופשט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אפשרויות חדשות</a:t>
            </a:r>
            <a:endParaRPr lang="en-US" sz="3200" dirty="0">
              <a:sym typeface="Arial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CF32B1-F698-4486-AAEF-088BBBB9D584}"/>
              </a:ext>
            </a:extLst>
          </p:cNvPr>
          <p:cNvSpPr/>
          <p:nvPr/>
        </p:nvSpPr>
        <p:spPr>
          <a:xfrm>
            <a:off x="3419872" y="6531441"/>
            <a:ext cx="237626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800" dirty="0">
                <a:solidFill>
                  <a:schemeClr val="tx1"/>
                </a:solidFill>
              </a:rPr>
              <a:t>המרכז הישראלי ל </a:t>
            </a:r>
            <a:r>
              <a:rPr lang="en-US" sz="800" dirty="0">
                <a:solidFill>
                  <a:schemeClr val="tx1"/>
                </a:solidFill>
              </a:rPr>
              <a:t>MBTI</a:t>
            </a:r>
            <a:br>
              <a:rPr lang="en-US" sz="800" dirty="0">
                <a:solidFill>
                  <a:srgbClr val="EC7C30"/>
                </a:solidFill>
              </a:rPr>
            </a:br>
            <a:r>
              <a:rPr lang="en-US" sz="800" i="1" dirty="0">
                <a:solidFill>
                  <a:srgbClr val="EC7C3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www.mbti.co.</a:t>
            </a:r>
            <a:r>
              <a:rPr lang="en-US" sz="900" i="1" dirty="0">
                <a:solidFill>
                  <a:srgbClr val="EC7C3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il</a:t>
            </a:r>
            <a:r>
              <a:rPr lang="he-IL" sz="900" i="1" dirty="0">
                <a:solidFill>
                  <a:srgbClr val="EC7C30"/>
                </a:solidFill>
              </a:rPr>
              <a:t> </a:t>
            </a:r>
            <a:endParaRPr lang="x-none" sz="900" i="1" dirty="0">
              <a:solidFill>
                <a:srgbClr val="EC7C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16916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מלבן 6"/>
          <p:cNvSpPr>
            <a:spLocks noChangeArrowheads="1"/>
          </p:cNvSpPr>
          <p:nvPr/>
        </p:nvSpPr>
        <p:spPr bwMode="auto">
          <a:xfrm>
            <a:off x="0" y="0"/>
            <a:ext cx="4427538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800"/>
              </a:spcBef>
              <a:buFontTx/>
              <a:buChar char="•"/>
            </a:pPr>
            <a:endParaRPr lang="he-IL"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572952-3E59-4807-A6D6-726ED162B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68960"/>
            <a:ext cx="8874223" cy="1152128"/>
          </a:xfrm>
        </p:spPr>
        <p:txBody>
          <a:bodyPr/>
          <a:lstStyle/>
          <a:p>
            <a:pPr algn="ctr"/>
            <a:r>
              <a:rPr lang="he-IL" sz="4800" dirty="0"/>
              <a:t>3. מה מניע אותי בקבלת החלטות?</a:t>
            </a:r>
          </a:p>
        </p:txBody>
      </p:sp>
    </p:spTree>
    <p:extLst>
      <p:ext uri="{BB962C8B-B14F-4D97-AF65-F5344CB8AC3E}">
        <p14:creationId xmlns:p14="http://schemas.microsoft.com/office/powerpoint/2010/main" val="295676646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10"/>
          <p:cNvSpPr/>
          <p:nvPr/>
        </p:nvSpPr>
        <p:spPr>
          <a:xfrm>
            <a:off x="0" y="1344168"/>
            <a:ext cx="4562856" cy="55138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4B4FB4-E508-4DD6-9AAB-62E4BAAE4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מניע אותך בקבלת החלטות?</a:t>
            </a:r>
            <a:endParaRPr lang="x-none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722313" y="1285875"/>
            <a:ext cx="3543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rtl="0" eaLnBrk="0" hangingPunct="0">
              <a:defRPr/>
            </a:pPr>
            <a:r>
              <a:rPr lang="en-US" altLang="he-I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Thinking</a:t>
            </a: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4932040" y="1285875"/>
            <a:ext cx="3543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l" rtl="0" eaLnBrk="0" hangingPunct="0">
              <a:defRPr/>
            </a:pPr>
            <a:r>
              <a:rPr lang="en-US" altLang="he-I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Feeling</a:t>
            </a:r>
          </a:p>
        </p:txBody>
      </p:sp>
      <p:sp>
        <p:nvSpPr>
          <p:cNvPr id="12" name="Rectangle 10"/>
          <p:cNvSpPr>
            <a:spLocks/>
          </p:cNvSpPr>
          <p:nvPr/>
        </p:nvSpPr>
        <p:spPr bwMode="auto">
          <a:xfrm>
            <a:off x="457200" y="2348880"/>
            <a:ext cx="3754760" cy="297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37513" bIns="0"/>
          <a:lstStyle/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ראש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לא מתערבב רגשית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אובייקטיביות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חשיבה ביקורתית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ניתוח, בחינה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'זה הגיוני'</a:t>
            </a:r>
          </a:p>
        </p:txBody>
      </p:sp>
      <p:sp>
        <p:nvSpPr>
          <p:cNvPr id="17" name="Rectangle 10"/>
          <p:cNvSpPr>
            <a:spLocks/>
          </p:cNvSpPr>
          <p:nvPr/>
        </p:nvSpPr>
        <p:spPr bwMode="auto">
          <a:xfrm>
            <a:off x="5080966" y="2348880"/>
            <a:ext cx="2947418" cy="297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37513" bIns="0"/>
          <a:lstStyle/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לב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אישי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סובייקטיבי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לראות את היופי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הבנה, אמפתיה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חמלה</a:t>
            </a:r>
            <a:endParaRPr lang="en-US" sz="3200" dirty="0">
              <a:sym typeface="Arial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85EB4CB-14E1-4350-B716-76F316F6AFED}"/>
              </a:ext>
            </a:extLst>
          </p:cNvPr>
          <p:cNvSpPr/>
          <p:nvPr/>
        </p:nvSpPr>
        <p:spPr>
          <a:xfrm>
            <a:off x="3419872" y="6531441"/>
            <a:ext cx="237626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800" dirty="0">
                <a:solidFill>
                  <a:schemeClr val="tx1"/>
                </a:solidFill>
              </a:rPr>
              <a:t>המרכז הישראלי ל </a:t>
            </a:r>
            <a:r>
              <a:rPr lang="en-US" sz="800" dirty="0">
                <a:solidFill>
                  <a:schemeClr val="tx1"/>
                </a:solidFill>
              </a:rPr>
              <a:t>MBTI</a:t>
            </a:r>
            <a:br>
              <a:rPr lang="en-US" sz="800" dirty="0">
                <a:solidFill>
                  <a:srgbClr val="EC7C30"/>
                </a:solidFill>
              </a:rPr>
            </a:br>
            <a:r>
              <a:rPr lang="en-US" sz="800" i="1" dirty="0">
                <a:solidFill>
                  <a:srgbClr val="EC7C3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www.mbti.co.</a:t>
            </a:r>
            <a:r>
              <a:rPr lang="en-US" sz="900" i="1" dirty="0">
                <a:solidFill>
                  <a:srgbClr val="EC7C3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il</a:t>
            </a:r>
            <a:r>
              <a:rPr lang="he-IL" sz="900" i="1" dirty="0">
                <a:solidFill>
                  <a:srgbClr val="EC7C30"/>
                </a:solidFill>
              </a:rPr>
              <a:t> </a:t>
            </a:r>
            <a:endParaRPr lang="x-none" sz="900" i="1" dirty="0">
              <a:solidFill>
                <a:srgbClr val="EC7C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50264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מלבן 6"/>
          <p:cNvSpPr>
            <a:spLocks noChangeArrowheads="1"/>
          </p:cNvSpPr>
          <p:nvPr/>
        </p:nvSpPr>
        <p:spPr bwMode="auto">
          <a:xfrm>
            <a:off x="0" y="0"/>
            <a:ext cx="4427538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800"/>
              </a:spcBef>
              <a:buFontTx/>
              <a:buChar char="•"/>
            </a:pPr>
            <a:endParaRPr lang="he-IL"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572952-3E59-4807-A6D6-726ED162B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68960"/>
            <a:ext cx="8874223" cy="1152128"/>
          </a:xfrm>
        </p:spPr>
        <p:txBody>
          <a:bodyPr/>
          <a:lstStyle/>
          <a:p>
            <a:pPr algn="ctr"/>
            <a:r>
              <a:rPr lang="en-US" sz="4800" dirty="0"/>
              <a:t>4</a:t>
            </a:r>
            <a:r>
              <a:rPr lang="he-IL" sz="4800" dirty="0"/>
              <a:t>. איך אני מתנהל בסביבתי?</a:t>
            </a:r>
          </a:p>
        </p:txBody>
      </p:sp>
    </p:spTree>
    <p:extLst>
      <p:ext uri="{BB962C8B-B14F-4D97-AF65-F5344CB8AC3E}">
        <p14:creationId xmlns:p14="http://schemas.microsoft.com/office/powerpoint/2010/main" val="263817566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10"/>
          <p:cNvSpPr/>
          <p:nvPr/>
        </p:nvSpPr>
        <p:spPr>
          <a:xfrm>
            <a:off x="0" y="1353312"/>
            <a:ext cx="4572000" cy="55046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41987" name="מלבן 6"/>
          <p:cNvSpPr>
            <a:spLocks noChangeArrowheads="1"/>
          </p:cNvSpPr>
          <p:nvPr/>
        </p:nvSpPr>
        <p:spPr bwMode="auto">
          <a:xfrm>
            <a:off x="0" y="0"/>
            <a:ext cx="4427538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800"/>
              </a:spcBef>
              <a:buFontTx/>
              <a:buChar char="•"/>
            </a:pPr>
            <a:endParaRPr lang="he-IL"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4AE3A9-49A1-4647-938A-69A7C4DA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איך אני מתנהל בסביבתי?</a:t>
            </a:r>
            <a:endParaRPr lang="x-none" dirty="0"/>
          </a:p>
        </p:txBody>
      </p:sp>
      <p:sp>
        <p:nvSpPr>
          <p:cNvPr id="41988" name="מציין מיקום של מספר שקופית 6"/>
          <p:cNvSpPr>
            <a:spLocks noGrp="1"/>
          </p:cNvSpPr>
          <p:nvPr>
            <p:ph type="sldNum" sz="quarter" idx="4294967295"/>
          </p:nvPr>
        </p:nvSpPr>
        <p:spPr>
          <a:xfrm>
            <a:off x="0" y="6245225"/>
            <a:ext cx="2133600" cy="476250"/>
          </a:xfrm>
          <a:noFill/>
        </p:spPr>
        <p:txBody>
          <a:bodyPr/>
          <a:lstStyle/>
          <a:p>
            <a:fld id="{C1CCFC33-E924-4DFB-AA33-2C774824E9CD}" type="slidenum">
              <a:rPr lang="he-IL" smtClean="0"/>
              <a:pPr/>
              <a:t>9</a:t>
            </a:fld>
            <a:endParaRPr lang="en-US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722313" y="1285875"/>
            <a:ext cx="3543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rtl="0" eaLnBrk="0" hangingPunct="0">
              <a:defRPr/>
            </a:pPr>
            <a:r>
              <a:rPr lang="en-US" altLang="he-I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Judger</a:t>
            </a: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4932040" y="1285875"/>
            <a:ext cx="3543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l" rtl="0" eaLnBrk="0" hangingPunct="0">
              <a:defRPr/>
            </a:pPr>
            <a:r>
              <a:rPr lang="en-US" altLang="he-I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Perceiver</a:t>
            </a:r>
          </a:p>
        </p:txBody>
      </p:sp>
      <p:sp>
        <p:nvSpPr>
          <p:cNvPr id="12" name="Rectangle 10"/>
          <p:cNvSpPr>
            <a:spLocks/>
          </p:cNvSpPr>
          <p:nvPr/>
        </p:nvSpPr>
        <p:spPr bwMode="auto">
          <a:xfrm>
            <a:off x="457200" y="2348880"/>
            <a:ext cx="3754760" cy="297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37513" bIns="0"/>
          <a:lstStyle/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מאורגן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להגיע לכדי החלטה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שליטה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עכשיו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לסגור אופציות</a:t>
            </a: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מחושב</a:t>
            </a:r>
            <a:endParaRPr lang="en-US" sz="3200" dirty="0">
              <a:sym typeface="Arial" charset="0"/>
            </a:endParaRPr>
          </a:p>
          <a:p>
            <a:pPr marL="36636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לתכנן</a:t>
            </a:r>
          </a:p>
        </p:txBody>
      </p:sp>
      <p:sp>
        <p:nvSpPr>
          <p:cNvPr id="17" name="Rectangle 10"/>
          <p:cNvSpPr>
            <a:spLocks/>
          </p:cNvSpPr>
          <p:nvPr/>
        </p:nvSpPr>
        <p:spPr bwMode="auto">
          <a:xfrm>
            <a:off x="5080966" y="2348880"/>
            <a:ext cx="2947418" cy="297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37513" bIns="0"/>
          <a:lstStyle/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גמיש מחשבתית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לקבל עוד מידע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התנסות וחוויה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אחר כך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לפתוח אופציות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ספונטני</a:t>
            </a:r>
          </a:p>
          <a:p>
            <a:pPr marL="36636" algn="l">
              <a:lnSpc>
                <a:spcPct val="60000"/>
              </a:lnSpc>
              <a:spcBef>
                <a:spcPts val="1292"/>
              </a:spcBef>
            </a:pPr>
            <a:r>
              <a:rPr lang="he-IL" sz="3200" dirty="0">
                <a:sym typeface="Arial" charset="0"/>
              </a:rPr>
              <a:t>לאפשר</a:t>
            </a:r>
            <a:endParaRPr lang="en-US" sz="3200" dirty="0">
              <a:sym typeface="Arial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6FF577A-502E-410E-8EEC-22B79A43C078}"/>
              </a:ext>
            </a:extLst>
          </p:cNvPr>
          <p:cNvSpPr/>
          <p:nvPr/>
        </p:nvSpPr>
        <p:spPr>
          <a:xfrm>
            <a:off x="3419872" y="6531441"/>
            <a:ext cx="237626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800" dirty="0">
                <a:solidFill>
                  <a:schemeClr val="tx1"/>
                </a:solidFill>
              </a:rPr>
              <a:t>המרכז הישראלי ל </a:t>
            </a:r>
            <a:r>
              <a:rPr lang="en-US" sz="800" dirty="0">
                <a:solidFill>
                  <a:schemeClr val="tx1"/>
                </a:solidFill>
              </a:rPr>
              <a:t>MBTI</a:t>
            </a:r>
            <a:br>
              <a:rPr lang="en-US" sz="800" dirty="0">
                <a:solidFill>
                  <a:srgbClr val="EC7C30"/>
                </a:solidFill>
              </a:rPr>
            </a:br>
            <a:r>
              <a:rPr lang="en-US" sz="800" i="1" dirty="0">
                <a:solidFill>
                  <a:srgbClr val="EC7C3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www.mbti.co.</a:t>
            </a:r>
            <a:r>
              <a:rPr lang="en-US" sz="900" i="1" dirty="0">
                <a:solidFill>
                  <a:srgbClr val="EC7C3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il</a:t>
            </a:r>
            <a:r>
              <a:rPr lang="he-IL" sz="900" i="1" dirty="0">
                <a:solidFill>
                  <a:srgbClr val="EC7C30"/>
                </a:solidFill>
              </a:rPr>
              <a:t> </a:t>
            </a:r>
            <a:endParaRPr lang="x-none" sz="900" i="1" dirty="0">
              <a:solidFill>
                <a:srgbClr val="EC7C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85449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עיצוב ברירת מחדל">
  <a:themeElements>
    <a:clrScheme name="עיצוב ברירת מחדל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עיצוב ברירת מחדל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27471</TotalTime>
  <Words>273</Words>
  <Application>Microsoft Office PowerPoint</Application>
  <PresentationFormat>On-screen Show (4:3)</PresentationFormat>
  <Paragraphs>88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1_עיצוב ברירת מחדל</vt:lpstr>
      <vt:lpstr>היכרות עם </vt:lpstr>
      <vt:lpstr>1. מה מטעין אותי יותר באנרגיה?</vt:lpstr>
      <vt:lpstr>מה מטעין אותי יותר באנרגיה ?</vt:lpstr>
      <vt:lpstr>2. איך אני קולט מידע?</vt:lpstr>
      <vt:lpstr>איך אני קולט מידע?</vt:lpstr>
      <vt:lpstr>3. מה מניע אותי בקבלת החלטות?</vt:lpstr>
      <vt:lpstr>מה מניע אותך בקבלת החלטות?</vt:lpstr>
      <vt:lpstr>4. איך אני מתנהל בסביבתי?</vt:lpstr>
      <vt:lpstr>איך אני מתנהל בסביבתי?</vt:lpstr>
      <vt:lpstr>PowerPoint Presentation</vt:lpstr>
      <vt:lpstr>20 מרכיבי אישיות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User</cp:lastModifiedBy>
  <cp:revision>1161</cp:revision>
  <cp:lastPrinted>2020-06-24T21:06:44Z</cp:lastPrinted>
  <dcterms:created xsi:type="dcterms:W3CDTF">2009-07-26T16:00:51Z</dcterms:created>
  <dcterms:modified xsi:type="dcterms:W3CDTF">2020-07-19T14:07:41Z</dcterms:modified>
</cp:coreProperties>
</file>