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64"/>
  </p:notesMasterIdLst>
  <p:handoutMasterIdLst>
    <p:handoutMasterId r:id="rId65"/>
  </p:handoutMasterIdLst>
  <p:sldIdLst>
    <p:sldId id="338" r:id="rId2"/>
    <p:sldId id="339" r:id="rId3"/>
    <p:sldId id="340" r:id="rId4"/>
    <p:sldId id="341" r:id="rId5"/>
    <p:sldId id="342" r:id="rId6"/>
    <p:sldId id="343" r:id="rId7"/>
    <p:sldId id="344" r:id="rId8"/>
    <p:sldId id="345" r:id="rId9"/>
    <p:sldId id="400" r:id="rId10"/>
    <p:sldId id="401" r:id="rId11"/>
    <p:sldId id="402" r:id="rId12"/>
    <p:sldId id="403" r:id="rId13"/>
    <p:sldId id="404" r:id="rId14"/>
    <p:sldId id="405" r:id="rId15"/>
    <p:sldId id="406" r:id="rId16"/>
    <p:sldId id="407" r:id="rId17"/>
    <p:sldId id="408" r:id="rId18"/>
    <p:sldId id="355" r:id="rId19"/>
    <p:sldId id="409" r:id="rId20"/>
    <p:sldId id="410" r:id="rId21"/>
    <p:sldId id="411" r:id="rId22"/>
    <p:sldId id="412" r:id="rId23"/>
    <p:sldId id="413" r:id="rId24"/>
    <p:sldId id="414" r:id="rId25"/>
    <p:sldId id="415" r:id="rId26"/>
    <p:sldId id="416" r:id="rId27"/>
    <p:sldId id="417" r:id="rId28"/>
    <p:sldId id="418" r:id="rId29"/>
    <p:sldId id="419" r:id="rId30"/>
    <p:sldId id="420" r:id="rId31"/>
    <p:sldId id="421" r:id="rId32"/>
    <p:sldId id="422" r:id="rId33"/>
    <p:sldId id="423" r:id="rId34"/>
    <p:sldId id="441" r:id="rId35"/>
    <p:sldId id="425" r:id="rId36"/>
    <p:sldId id="426" r:id="rId37"/>
    <p:sldId id="427" r:id="rId38"/>
    <p:sldId id="428" r:id="rId39"/>
    <p:sldId id="429" r:id="rId40"/>
    <p:sldId id="430" r:id="rId41"/>
    <p:sldId id="431" r:id="rId42"/>
    <p:sldId id="432" r:id="rId43"/>
    <p:sldId id="433" r:id="rId44"/>
    <p:sldId id="434" r:id="rId45"/>
    <p:sldId id="435" r:id="rId46"/>
    <p:sldId id="436" r:id="rId47"/>
    <p:sldId id="437" r:id="rId48"/>
    <p:sldId id="438" r:id="rId49"/>
    <p:sldId id="439" r:id="rId50"/>
    <p:sldId id="440" r:id="rId51"/>
    <p:sldId id="388" r:id="rId52"/>
    <p:sldId id="389" r:id="rId53"/>
    <p:sldId id="390" r:id="rId54"/>
    <p:sldId id="391" r:id="rId55"/>
    <p:sldId id="392" r:id="rId56"/>
    <p:sldId id="393" r:id="rId57"/>
    <p:sldId id="394" r:id="rId58"/>
    <p:sldId id="395" r:id="rId59"/>
    <p:sldId id="396" r:id="rId60"/>
    <p:sldId id="397" r:id="rId61"/>
    <p:sldId id="398" r:id="rId62"/>
    <p:sldId id="399" r:id="rId63"/>
  </p:sldIdLst>
  <p:sldSz cx="9144000" cy="6858000" type="screen4x3"/>
  <p:notesSz cx="6858000" cy="90836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3333FF"/>
    <a:srgbClr val="FF33CC"/>
    <a:srgbClr val="FF6F08"/>
    <a:srgbClr val="207984"/>
    <a:srgbClr val="FFE890"/>
    <a:srgbClr val="A5CC35"/>
    <a:srgbClr val="72CC3F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294" autoAdjust="0"/>
    <p:restoredTop sz="94737" autoAdjust="0"/>
  </p:normalViewPr>
  <p:slideViewPr>
    <p:cSldViewPr>
      <p:cViewPr varScale="1">
        <p:scale>
          <a:sx n="112" d="100"/>
          <a:sy n="112" d="100"/>
        </p:scale>
        <p:origin x="1530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2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fld id="{42C0C6AF-E660-4F20-9DB0-1C15C4EDEA6B}" type="datetime1">
              <a:rPr lang="en-US"/>
              <a:pPr>
                <a:defRPr/>
              </a:pPr>
              <a:t>4/23/2015</a:t>
            </a:fld>
            <a:endParaRPr lang="en-US"/>
          </a:p>
        </p:txBody>
      </p:sp>
      <p:sp>
        <p:nvSpPr>
          <p:cNvPr id="993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2965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Module 1</a:t>
            </a:r>
          </a:p>
        </p:txBody>
      </p:sp>
      <p:sp>
        <p:nvSpPr>
          <p:cNvPr id="993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2965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fld id="{19287B0C-2F32-42A4-8D20-DD6D261107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232512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fld id="{137DFDBB-2D2F-4ED6-AD2E-C47D4F6DA0FE}" type="datetime1">
              <a:rPr lang="en-US"/>
              <a:pPr>
                <a:defRPr/>
              </a:pPr>
              <a:t>4/23/2015</a:t>
            </a:fld>
            <a:endParaRPr lang="en-US"/>
          </a:p>
        </p:txBody>
      </p:sp>
      <p:sp>
        <p:nvSpPr>
          <p:cNvPr id="1218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7288" y="681038"/>
            <a:ext cx="4543425" cy="3406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14825"/>
            <a:ext cx="5029200" cy="408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2965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Module 1</a:t>
            </a:r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2965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fld id="{99FDAA32-CC06-4076-B5DB-F7C8448814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7504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D914B50B-048B-4E90-AD56-56600EB640AD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charset="-128"/>
            </a:endParaRPr>
          </a:p>
        </p:txBody>
      </p:sp>
      <p:sp>
        <p:nvSpPr>
          <p:cNvPr id="136197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6B8B56C4-ADAF-4B21-824D-5C96618DBEE6}" type="datetime1">
              <a:rPr lang="en-US" sz="1200"/>
              <a:pPr/>
              <a:t>4/23/2015</a:t>
            </a:fld>
            <a:endParaRPr lang="en-US" sz="1200"/>
          </a:p>
        </p:txBody>
      </p:sp>
      <p:sp>
        <p:nvSpPr>
          <p:cNvPr id="136198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1200" smtClean="0"/>
              <a:t>PTO: New Presentation</a:t>
            </a:r>
          </a:p>
        </p:txBody>
      </p:sp>
    </p:spTree>
    <p:extLst>
      <p:ext uri="{BB962C8B-B14F-4D97-AF65-F5344CB8AC3E}">
        <p14:creationId xmlns:p14="http://schemas.microsoft.com/office/powerpoint/2010/main" val="26502744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137DFDBB-2D2F-4ED6-AD2E-C47D4F6DA0FE}" type="datetime1">
              <a:rPr lang="en-US" smtClean="0"/>
              <a:pPr>
                <a:defRPr/>
              </a:pPr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Module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FDAA32-CC06-4076-B5DB-F7C84488141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9098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137DFDBB-2D2F-4ED6-AD2E-C47D4F6DA0FE}" type="datetime1">
              <a:rPr lang="en-US" smtClean="0"/>
              <a:pPr>
                <a:defRPr/>
              </a:pPr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Module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FDAA32-CC06-4076-B5DB-F7C84488141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1923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137DFDBB-2D2F-4ED6-AD2E-C47D4F6DA0FE}" type="datetime1">
              <a:rPr lang="en-US" smtClean="0"/>
              <a:pPr>
                <a:defRPr/>
              </a:pPr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Module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FDAA32-CC06-4076-B5DB-F7C844881415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2229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137DFDBB-2D2F-4ED6-AD2E-C47D4F6DA0FE}" type="datetime1">
              <a:rPr lang="en-US" smtClean="0"/>
              <a:pPr>
                <a:defRPr/>
              </a:pPr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Module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FDAA32-CC06-4076-B5DB-F7C844881415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7269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17FA5C95-283E-4204-AD80-4AC91AA32826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charset="-128"/>
            </a:endParaRPr>
          </a:p>
        </p:txBody>
      </p:sp>
      <p:sp>
        <p:nvSpPr>
          <p:cNvPr id="143365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E5596B2C-B079-4283-813D-6BBD3D4D8A5E}" type="datetime1">
              <a:rPr lang="en-US" sz="1200"/>
              <a:pPr/>
              <a:t>4/23/2015</a:t>
            </a:fld>
            <a:endParaRPr lang="en-US" sz="1200"/>
          </a:p>
        </p:txBody>
      </p:sp>
      <p:sp>
        <p:nvSpPr>
          <p:cNvPr id="143366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1200" smtClean="0"/>
              <a:t>PTO: New Presentation</a:t>
            </a:r>
          </a:p>
        </p:txBody>
      </p:sp>
    </p:spTree>
    <p:extLst>
      <p:ext uri="{BB962C8B-B14F-4D97-AF65-F5344CB8AC3E}">
        <p14:creationId xmlns:p14="http://schemas.microsoft.com/office/powerpoint/2010/main" val="2935276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9E70075F-2D7F-445A-B453-BFD1135CE59E}" type="slidenum">
              <a:rPr lang="en-US" sz="1200"/>
              <a:pPr/>
              <a:t>15</a:t>
            </a:fld>
            <a:endParaRPr lang="en-US" sz="1200"/>
          </a:p>
        </p:txBody>
      </p:sp>
      <p:sp>
        <p:nvSpPr>
          <p:cNvPr id="14438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charset="-128"/>
            </a:endParaRPr>
          </a:p>
        </p:txBody>
      </p:sp>
      <p:sp>
        <p:nvSpPr>
          <p:cNvPr id="144389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FDE40569-DC11-45BA-8E3D-823B8CF913F1}" type="datetime1">
              <a:rPr lang="en-US" sz="1200"/>
              <a:pPr/>
              <a:t>4/23/2015</a:t>
            </a:fld>
            <a:endParaRPr lang="en-US" sz="1200"/>
          </a:p>
        </p:txBody>
      </p:sp>
      <p:sp>
        <p:nvSpPr>
          <p:cNvPr id="144390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1200" smtClean="0"/>
              <a:t>PTO: New Presentation</a:t>
            </a:r>
          </a:p>
        </p:txBody>
      </p:sp>
    </p:spTree>
    <p:extLst>
      <p:ext uri="{BB962C8B-B14F-4D97-AF65-F5344CB8AC3E}">
        <p14:creationId xmlns:p14="http://schemas.microsoft.com/office/powerpoint/2010/main" val="33996120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84B79CBB-BF5F-450E-8D29-D536BCC12BC9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charset="-128"/>
            </a:endParaRPr>
          </a:p>
        </p:txBody>
      </p:sp>
      <p:sp>
        <p:nvSpPr>
          <p:cNvPr id="145413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47E71455-049E-489B-9F4D-8AAB27B8B1E9}" type="datetime1">
              <a:rPr lang="en-US" sz="1200"/>
              <a:pPr/>
              <a:t>4/23/2015</a:t>
            </a:fld>
            <a:endParaRPr lang="en-US" sz="1200"/>
          </a:p>
        </p:txBody>
      </p:sp>
      <p:sp>
        <p:nvSpPr>
          <p:cNvPr id="145414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1200" smtClean="0"/>
              <a:t>PTO: New Presentation</a:t>
            </a:r>
          </a:p>
        </p:txBody>
      </p:sp>
    </p:spTree>
    <p:extLst>
      <p:ext uri="{BB962C8B-B14F-4D97-AF65-F5344CB8AC3E}">
        <p14:creationId xmlns:p14="http://schemas.microsoft.com/office/powerpoint/2010/main" val="20279904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137DFDBB-2D2F-4ED6-AD2E-C47D4F6DA0FE}" type="datetime1">
              <a:rPr lang="en-US" smtClean="0"/>
              <a:pPr>
                <a:defRPr/>
              </a:pPr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Module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FDAA32-CC06-4076-B5DB-F7C844881415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9535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99B514BC-8DDA-4EA8-8201-33AEA79B80AB}" type="slidenum">
              <a:rPr lang="en-US" sz="1200"/>
              <a:pPr/>
              <a:t>18</a:t>
            </a:fld>
            <a:endParaRPr lang="en-US" sz="1200"/>
          </a:p>
        </p:txBody>
      </p:sp>
      <p:sp>
        <p:nvSpPr>
          <p:cNvPr id="14643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charset="-128"/>
            </a:endParaRPr>
          </a:p>
        </p:txBody>
      </p:sp>
      <p:sp>
        <p:nvSpPr>
          <p:cNvPr id="146437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04066257-4869-44D8-B8A1-EFB290559B5D}" type="datetime1">
              <a:rPr lang="en-US" sz="1200"/>
              <a:pPr/>
              <a:t>4/23/2015</a:t>
            </a:fld>
            <a:endParaRPr lang="en-US" sz="1200"/>
          </a:p>
        </p:txBody>
      </p:sp>
      <p:sp>
        <p:nvSpPr>
          <p:cNvPr id="146438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1200" smtClean="0"/>
              <a:t>PTO: New Presentation</a:t>
            </a:r>
          </a:p>
        </p:txBody>
      </p:sp>
    </p:spTree>
    <p:extLst>
      <p:ext uri="{BB962C8B-B14F-4D97-AF65-F5344CB8AC3E}">
        <p14:creationId xmlns:p14="http://schemas.microsoft.com/office/powerpoint/2010/main" val="31532627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E0AF968A-3B05-4918-A358-FEAF2386DE3A}" type="slidenum">
              <a:rPr lang="en-US" sz="1200"/>
              <a:pPr/>
              <a:t>19</a:t>
            </a:fld>
            <a:endParaRPr lang="en-US" sz="1200"/>
          </a:p>
        </p:txBody>
      </p:sp>
      <p:sp>
        <p:nvSpPr>
          <p:cNvPr id="14745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charset="-128"/>
            </a:endParaRPr>
          </a:p>
        </p:txBody>
      </p:sp>
      <p:sp>
        <p:nvSpPr>
          <p:cNvPr id="147461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AB50F552-120E-4210-856F-CCCFA94DA16C}" type="datetime1">
              <a:rPr lang="en-US" sz="1200"/>
              <a:pPr/>
              <a:t>4/23/2015</a:t>
            </a:fld>
            <a:endParaRPr lang="en-US" sz="1200"/>
          </a:p>
        </p:txBody>
      </p:sp>
      <p:sp>
        <p:nvSpPr>
          <p:cNvPr id="147462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1200" smtClean="0"/>
              <a:t>PTO: New Presentation</a:t>
            </a:r>
          </a:p>
        </p:txBody>
      </p:sp>
    </p:spTree>
    <p:extLst>
      <p:ext uri="{BB962C8B-B14F-4D97-AF65-F5344CB8AC3E}">
        <p14:creationId xmlns:p14="http://schemas.microsoft.com/office/powerpoint/2010/main" val="2819565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137DFDBB-2D2F-4ED6-AD2E-C47D4F6DA0FE}" type="datetime1">
              <a:rPr lang="en-US" smtClean="0"/>
              <a:pPr>
                <a:defRPr/>
              </a:pPr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Module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FDAA32-CC06-4076-B5DB-F7C84488141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9027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4C3E5B40-A68C-4791-8A6B-DC3F55F1CB8D}" type="slidenum">
              <a:rPr lang="en-US" sz="1200"/>
              <a:pPr/>
              <a:t>20</a:t>
            </a:fld>
            <a:endParaRPr lang="en-US" sz="1200"/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charset="-128"/>
            </a:endParaRPr>
          </a:p>
        </p:txBody>
      </p:sp>
      <p:sp>
        <p:nvSpPr>
          <p:cNvPr id="148485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649DDA00-42FC-48F3-8C8B-92E44A996376}" type="datetime1">
              <a:rPr lang="en-US" sz="1200"/>
              <a:pPr/>
              <a:t>4/23/2015</a:t>
            </a:fld>
            <a:endParaRPr lang="en-US" sz="1200"/>
          </a:p>
        </p:txBody>
      </p:sp>
      <p:sp>
        <p:nvSpPr>
          <p:cNvPr id="148486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1200" smtClean="0"/>
              <a:t>PTO: New Presentation</a:t>
            </a:r>
          </a:p>
        </p:txBody>
      </p:sp>
    </p:spTree>
    <p:extLst>
      <p:ext uri="{BB962C8B-B14F-4D97-AF65-F5344CB8AC3E}">
        <p14:creationId xmlns:p14="http://schemas.microsoft.com/office/powerpoint/2010/main" val="30699193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2970081E-A97D-40AA-A563-B3D26BC1E3A5}" type="slidenum">
              <a:rPr lang="en-US" sz="1200"/>
              <a:pPr/>
              <a:t>21</a:t>
            </a:fld>
            <a:endParaRPr lang="en-US" sz="1200"/>
          </a:p>
        </p:txBody>
      </p:sp>
      <p:sp>
        <p:nvSpPr>
          <p:cNvPr id="14950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charset="-128"/>
            </a:endParaRPr>
          </a:p>
        </p:txBody>
      </p:sp>
      <p:sp>
        <p:nvSpPr>
          <p:cNvPr id="149509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11AD8139-A1C7-4D46-BDCE-5F979E314AC2}" type="datetime1">
              <a:rPr lang="en-US" sz="1200"/>
              <a:pPr/>
              <a:t>4/23/2015</a:t>
            </a:fld>
            <a:endParaRPr lang="en-US" sz="1200"/>
          </a:p>
        </p:txBody>
      </p:sp>
      <p:sp>
        <p:nvSpPr>
          <p:cNvPr id="149510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1200" smtClean="0"/>
              <a:t>PTO: New Presentation</a:t>
            </a:r>
          </a:p>
        </p:txBody>
      </p:sp>
    </p:spTree>
    <p:extLst>
      <p:ext uri="{BB962C8B-B14F-4D97-AF65-F5344CB8AC3E}">
        <p14:creationId xmlns:p14="http://schemas.microsoft.com/office/powerpoint/2010/main" val="4227921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137DFDBB-2D2F-4ED6-AD2E-C47D4F6DA0FE}" type="datetime1">
              <a:rPr lang="en-US" smtClean="0"/>
              <a:pPr>
                <a:defRPr/>
              </a:pPr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Module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FDAA32-CC06-4076-B5DB-F7C844881415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0207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137DFDBB-2D2F-4ED6-AD2E-C47D4F6DA0FE}" type="datetime1">
              <a:rPr lang="en-US" smtClean="0"/>
              <a:pPr>
                <a:defRPr/>
              </a:pPr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Module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FDAA32-CC06-4076-B5DB-F7C844881415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0780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84B5732C-1ABB-4CE6-8261-43E6937DC4C8}" type="slidenum">
              <a:rPr lang="en-US" sz="1200"/>
              <a:pPr/>
              <a:t>24</a:t>
            </a:fld>
            <a:endParaRPr lang="en-US" sz="1200"/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charset="-128"/>
            </a:endParaRPr>
          </a:p>
        </p:txBody>
      </p:sp>
      <p:sp>
        <p:nvSpPr>
          <p:cNvPr id="150533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4CB54C60-8285-416E-B48A-5EFC03F09302}" type="datetime1">
              <a:rPr lang="en-US" sz="1200"/>
              <a:pPr/>
              <a:t>4/23/2015</a:t>
            </a:fld>
            <a:endParaRPr lang="en-US" sz="1200"/>
          </a:p>
        </p:txBody>
      </p:sp>
      <p:sp>
        <p:nvSpPr>
          <p:cNvPr id="150534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1200" smtClean="0"/>
              <a:t>PTO: New Presentation</a:t>
            </a:r>
          </a:p>
        </p:txBody>
      </p:sp>
    </p:spTree>
    <p:extLst>
      <p:ext uri="{BB962C8B-B14F-4D97-AF65-F5344CB8AC3E}">
        <p14:creationId xmlns:p14="http://schemas.microsoft.com/office/powerpoint/2010/main" val="9360037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C4F39AD3-1570-42A4-8F89-7EA3764B5F96}" type="slidenum">
              <a:rPr lang="en-US" sz="1200"/>
              <a:pPr/>
              <a:t>25</a:t>
            </a:fld>
            <a:endParaRPr lang="en-US" sz="1200"/>
          </a:p>
        </p:txBody>
      </p:sp>
      <p:sp>
        <p:nvSpPr>
          <p:cNvPr id="15155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charset="-128"/>
            </a:endParaRPr>
          </a:p>
        </p:txBody>
      </p:sp>
      <p:sp>
        <p:nvSpPr>
          <p:cNvPr id="151557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50A9B36B-D9A4-480E-92E7-4B47C4EA899D}" type="datetime1">
              <a:rPr lang="en-US" sz="1200"/>
              <a:pPr/>
              <a:t>4/23/2015</a:t>
            </a:fld>
            <a:endParaRPr lang="en-US" sz="1200"/>
          </a:p>
        </p:txBody>
      </p:sp>
      <p:sp>
        <p:nvSpPr>
          <p:cNvPr id="151558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1200" smtClean="0"/>
              <a:t>PTO: New Presentation</a:t>
            </a:r>
          </a:p>
        </p:txBody>
      </p:sp>
    </p:spTree>
    <p:extLst>
      <p:ext uri="{BB962C8B-B14F-4D97-AF65-F5344CB8AC3E}">
        <p14:creationId xmlns:p14="http://schemas.microsoft.com/office/powerpoint/2010/main" val="199993028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A0DB5944-504A-413C-98CD-5D6D921950E2}" type="slidenum">
              <a:rPr lang="en-US" sz="1200"/>
              <a:pPr/>
              <a:t>26</a:t>
            </a:fld>
            <a:endParaRPr lang="en-US" sz="1200"/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charset="-128"/>
            </a:endParaRPr>
          </a:p>
        </p:txBody>
      </p:sp>
      <p:sp>
        <p:nvSpPr>
          <p:cNvPr id="152581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5B68E46B-E226-4BE4-8506-98C0F58CF0DB}" type="datetime1">
              <a:rPr lang="en-US" sz="1200"/>
              <a:pPr/>
              <a:t>4/23/2015</a:t>
            </a:fld>
            <a:endParaRPr lang="en-US" sz="1200"/>
          </a:p>
        </p:txBody>
      </p:sp>
      <p:sp>
        <p:nvSpPr>
          <p:cNvPr id="152582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1200" smtClean="0"/>
              <a:t>PTO: New Presentation</a:t>
            </a:r>
          </a:p>
        </p:txBody>
      </p:sp>
    </p:spTree>
    <p:extLst>
      <p:ext uri="{BB962C8B-B14F-4D97-AF65-F5344CB8AC3E}">
        <p14:creationId xmlns:p14="http://schemas.microsoft.com/office/powerpoint/2010/main" val="373338267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1366690A-0103-4C2B-968B-645F0C139C3A}" type="slidenum">
              <a:rPr lang="en-US" sz="1200"/>
              <a:pPr/>
              <a:t>27</a:t>
            </a:fld>
            <a:endParaRPr lang="en-US" sz="1200"/>
          </a:p>
        </p:txBody>
      </p:sp>
      <p:sp>
        <p:nvSpPr>
          <p:cNvPr id="15360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charset="-128"/>
            </a:endParaRPr>
          </a:p>
        </p:txBody>
      </p:sp>
      <p:sp>
        <p:nvSpPr>
          <p:cNvPr id="153605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D9178A2B-9D17-44B7-BA97-92E898B035A8}" type="datetime1">
              <a:rPr lang="en-US" sz="1200"/>
              <a:pPr/>
              <a:t>4/23/2015</a:t>
            </a:fld>
            <a:endParaRPr lang="en-US" sz="1200"/>
          </a:p>
        </p:txBody>
      </p:sp>
      <p:sp>
        <p:nvSpPr>
          <p:cNvPr id="153606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1200" smtClean="0"/>
              <a:t>PTO: New Presentation</a:t>
            </a:r>
          </a:p>
        </p:txBody>
      </p:sp>
    </p:spTree>
    <p:extLst>
      <p:ext uri="{BB962C8B-B14F-4D97-AF65-F5344CB8AC3E}">
        <p14:creationId xmlns:p14="http://schemas.microsoft.com/office/powerpoint/2010/main" val="120624729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EDFA46EE-3C7D-47FA-B00C-057E7B743AE4}" type="slidenum">
              <a:rPr lang="en-US" sz="1200"/>
              <a:pPr/>
              <a:t>28</a:t>
            </a:fld>
            <a:endParaRPr lang="en-US" sz="1200"/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charset="-128"/>
            </a:endParaRPr>
          </a:p>
        </p:txBody>
      </p:sp>
      <p:sp>
        <p:nvSpPr>
          <p:cNvPr id="154629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D512CE43-0FF1-4084-8D87-DBD3CC92255C}" type="datetime1">
              <a:rPr lang="en-US" sz="1200"/>
              <a:pPr/>
              <a:t>4/23/2015</a:t>
            </a:fld>
            <a:endParaRPr lang="en-US" sz="1200"/>
          </a:p>
        </p:txBody>
      </p:sp>
      <p:sp>
        <p:nvSpPr>
          <p:cNvPr id="154630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1200" smtClean="0"/>
              <a:t>PTO: New Presentation</a:t>
            </a:r>
          </a:p>
        </p:txBody>
      </p:sp>
    </p:spTree>
    <p:extLst>
      <p:ext uri="{BB962C8B-B14F-4D97-AF65-F5344CB8AC3E}">
        <p14:creationId xmlns:p14="http://schemas.microsoft.com/office/powerpoint/2010/main" val="161359781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B1CFD484-22C3-4F74-BC56-A0C07F50E397}" type="slidenum">
              <a:rPr lang="en-US" sz="1200"/>
              <a:pPr/>
              <a:t>29</a:t>
            </a:fld>
            <a:endParaRPr lang="en-US" sz="1200"/>
          </a:p>
        </p:txBody>
      </p:sp>
      <p:sp>
        <p:nvSpPr>
          <p:cNvPr id="15565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charset="-128"/>
            </a:endParaRPr>
          </a:p>
        </p:txBody>
      </p:sp>
      <p:sp>
        <p:nvSpPr>
          <p:cNvPr id="155653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981D6D25-6E4F-44AB-A55F-DAD93BD3B6D3}" type="datetime1">
              <a:rPr lang="en-US" sz="1200"/>
              <a:pPr/>
              <a:t>4/23/2015</a:t>
            </a:fld>
            <a:endParaRPr lang="en-US" sz="1200"/>
          </a:p>
        </p:txBody>
      </p:sp>
      <p:sp>
        <p:nvSpPr>
          <p:cNvPr id="155654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1200" smtClean="0"/>
              <a:t>PTO: New Presentation</a:t>
            </a:r>
          </a:p>
        </p:txBody>
      </p:sp>
    </p:spTree>
    <p:extLst>
      <p:ext uri="{BB962C8B-B14F-4D97-AF65-F5344CB8AC3E}">
        <p14:creationId xmlns:p14="http://schemas.microsoft.com/office/powerpoint/2010/main" val="16941946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CE1D44E3-FD98-490F-B4C3-359FCD4400D3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charset="-128"/>
            </a:endParaRPr>
          </a:p>
        </p:txBody>
      </p:sp>
      <p:sp>
        <p:nvSpPr>
          <p:cNvPr id="137221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40D9DC4D-F7B3-4F60-B40A-AE63E7B5118C}" type="datetime1">
              <a:rPr lang="en-US" sz="1200"/>
              <a:pPr/>
              <a:t>4/23/2015</a:t>
            </a:fld>
            <a:endParaRPr lang="en-US" sz="1200"/>
          </a:p>
        </p:txBody>
      </p:sp>
      <p:sp>
        <p:nvSpPr>
          <p:cNvPr id="137222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1200" smtClean="0"/>
              <a:t>PTO: New Presentation</a:t>
            </a:r>
          </a:p>
        </p:txBody>
      </p:sp>
    </p:spTree>
    <p:extLst>
      <p:ext uri="{BB962C8B-B14F-4D97-AF65-F5344CB8AC3E}">
        <p14:creationId xmlns:p14="http://schemas.microsoft.com/office/powerpoint/2010/main" val="372683279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137DFDBB-2D2F-4ED6-AD2E-C47D4F6DA0FE}" type="datetime1">
              <a:rPr lang="en-US" smtClean="0"/>
              <a:pPr>
                <a:defRPr/>
              </a:pPr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Module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FDAA32-CC06-4076-B5DB-F7C844881415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30488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137DFDBB-2D2F-4ED6-AD2E-C47D4F6DA0FE}" type="datetime1">
              <a:rPr lang="en-US" smtClean="0"/>
              <a:pPr>
                <a:defRPr/>
              </a:pPr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Module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FDAA32-CC06-4076-B5DB-F7C844881415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3900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D9CE4F2E-E1F3-4794-B83D-C1A012C65075}" type="slidenum">
              <a:rPr lang="en-US" sz="1200"/>
              <a:pPr/>
              <a:t>32</a:t>
            </a:fld>
            <a:endParaRPr lang="en-US" sz="1200"/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charset="-128"/>
            </a:endParaRPr>
          </a:p>
        </p:txBody>
      </p:sp>
      <p:sp>
        <p:nvSpPr>
          <p:cNvPr id="156677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FBD8CC50-4002-4106-AB3F-FF1F22C0DA9D}" type="datetime1">
              <a:rPr lang="en-US" sz="1200"/>
              <a:pPr/>
              <a:t>4/23/2015</a:t>
            </a:fld>
            <a:endParaRPr lang="en-US" sz="1200"/>
          </a:p>
        </p:txBody>
      </p:sp>
      <p:sp>
        <p:nvSpPr>
          <p:cNvPr id="156678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1200" smtClean="0"/>
              <a:t>PTO: New Presentation</a:t>
            </a:r>
          </a:p>
        </p:txBody>
      </p:sp>
    </p:spTree>
    <p:extLst>
      <p:ext uri="{BB962C8B-B14F-4D97-AF65-F5344CB8AC3E}">
        <p14:creationId xmlns:p14="http://schemas.microsoft.com/office/powerpoint/2010/main" val="390923126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3CC09039-63EA-471D-8C9A-2EEC965A3826}" type="slidenum">
              <a:rPr lang="en-US" sz="1200"/>
              <a:pPr/>
              <a:t>33</a:t>
            </a:fld>
            <a:endParaRPr lang="en-US" sz="1200"/>
          </a:p>
        </p:txBody>
      </p:sp>
      <p:sp>
        <p:nvSpPr>
          <p:cNvPr id="15769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charset="-128"/>
            </a:endParaRPr>
          </a:p>
        </p:txBody>
      </p:sp>
      <p:sp>
        <p:nvSpPr>
          <p:cNvPr id="157701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195348B9-BE62-4F5B-A105-DFF00D9ADE0F}" type="datetime1">
              <a:rPr lang="en-US" sz="1200"/>
              <a:pPr/>
              <a:t>4/23/2015</a:t>
            </a:fld>
            <a:endParaRPr lang="en-US" sz="1200"/>
          </a:p>
        </p:txBody>
      </p:sp>
      <p:sp>
        <p:nvSpPr>
          <p:cNvPr id="157702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1200" smtClean="0"/>
              <a:t>PTO: New Presentation</a:t>
            </a:r>
          </a:p>
        </p:txBody>
      </p:sp>
    </p:spTree>
    <p:extLst>
      <p:ext uri="{BB962C8B-B14F-4D97-AF65-F5344CB8AC3E}">
        <p14:creationId xmlns:p14="http://schemas.microsoft.com/office/powerpoint/2010/main" val="316507866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137DFDBB-2D2F-4ED6-AD2E-C47D4F6DA0FE}" type="datetime1">
              <a:rPr lang="en-US" smtClean="0"/>
              <a:pPr>
                <a:defRPr/>
              </a:pPr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Module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FDAA32-CC06-4076-B5DB-F7C844881415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40137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DB07AE51-8732-4B79-B7CB-40940A74FF90}" type="slidenum">
              <a:rPr lang="en-US" sz="1200"/>
              <a:pPr/>
              <a:t>35</a:t>
            </a:fld>
            <a:endParaRPr lang="en-US" sz="1200"/>
          </a:p>
        </p:txBody>
      </p:sp>
      <p:sp>
        <p:nvSpPr>
          <p:cNvPr id="159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charset="-128"/>
            </a:endParaRPr>
          </a:p>
        </p:txBody>
      </p:sp>
      <p:sp>
        <p:nvSpPr>
          <p:cNvPr id="159749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88B7FD84-06BF-4AAF-B4FD-888A2A932097}" type="datetime1">
              <a:rPr lang="en-US" sz="1200"/>
              <a:pPr/>
              <a:t>4/23/2015</a:t>
            </a:fld>
            <a:endParaRPr lang="en-US" sz="1200"/>
          </a:p>
        </p:txBody>
      </p:sp>
      <p:sp>
        <p:nvSpPr>
          <p:cNvPr id="159750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1200" smtClean="0"/>
              <a:t>PTO: New Presentation</a:t>
            </a:r>
          </a:p>
        </p:txBody>
      </p:sp>
    </p:spTree>
    <p:extLst>
      <p:ext uri="{BB962C8B-B14F-4D97-AF65-F5344CB8AC3E}">
        <p14:creationId xmlns:p14="http://schemas.microsoft.com/office/powerpoint/2010/main" val="236448132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B00DBC78-D1D7-4B4E-ACEC-B331C67F2D63}" type="slidenum">
              <a:rPr lang="en-US" sz="1200"/>
              <a:pPr/>
              <a:t>36</a:t>
            </a:fld>
            <a:endParaRPr lang="en-US" sz="1200"/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charset="-128"/>
            </a:endParaRPr>
          </a:p>
        </p:txBody>
      </p:sp>
      <p:sp>
        <p:nvSpPr>
          <p:cNvPr id="160773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2A59398B-AC7E-4EAD-A5CD-590BE32008C0}" type="datetime1">
              <a:rPr lang="en-US" sz="1200"/>
              <a:pPr/>
              <a:t>4/23/2015</a:t>
            </a:fld>
            <a:endParaRPr lang="en-US" sz="1200"/>
          </a:p>
        </p:txBody>
      </p:sp>
      <p:sp>
        <p:nvSpPr>
          <p:cNvPr id="160774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1200" smtClean="0"/>
              <a:t>PTO: New Presentation</a:t>
            </a:r>
          </a:p>
        </p:txBody>
      </p:sp>
    </p:spTree>
    <p:extLst>
      <p:ext uri="{BB962C8B-B14F-4D97-AF65-F5344CB8AC3E}">
        <p14:creationId xmlns:p14="http://schemas.microsoft.com/office/powerpoint/2010/main" val="250404368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2951CC1F-6811-4E23-AAEF-38AB72C86FDA}" type="slidenum">
              <a:rPr lang="en-US" sz="1200"/>
              <a:pPr/>
              <a:t>37</a:t>
            </a:fld>
            <a:endParaRPr lang="en-US" sz="1200"/>
          </a:p>
        </p:txBody>
      </p:sp>
      <p:sp>
        <p:nvSpPr>
          <p:cNvPr id="16179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charset="-128"/>
            </a:endParaRPr>
          </a:p>
        </p:txBody>
      </p:sp>
      <p:sp>
        <p:nvSpPr>
          <p:cNvPr id="161797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041AE639-7B20-4630-B888-D72EF127AB45}" type="datetime1">
              <a:rPr lang="en-US" sz="1200"/>
              <a:pPr/>
              <a:t>4/23/2015</a:t>
            </a:fld>
            <a:endParaRPr lang="en-US" sz="1200"/>
          </a:p>
        </p:txBody>
      </p:sp>
      <p:sp>
        <p:nvSpPr>
          <p:cNvPr id="161798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1200" smtClean="0"/>
              <a:t>PTO: New Presentation</a:t>
            </a:r>
          </a:p>
        </p:txBody>
      </p:sp>
    </p:spTree>
    <p:extLst>
      <p:ext uri="{BB962C8B-B14F-4D97-AF65-F5344CB8AC3E}">
        <p14:creationId xmlns:p14="http://schemas.microsoft.com/office/powerpoint/2010/main" val="244519910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137DFDBB-2D2F-4ED6-AD2E-C47D4F6DA0FE}" type="datetime1">
              <a:rPr lang="en-US" smtClean="0"/>
              <a:pPr>
                <a:defRPr/>
              </a:pPr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Module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FDAA32-CC06-4076-B5DB-F7C844881415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04640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137DFDBB-2D2F-4ED6-AD2E-C47D4F6DA0FE}" type="datetime1">
              <a:rPr lang="en-US" smtClean="0"/>
              <a:pPr>
                <a:defRPr/>
              </a:pPr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Module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FDAA32-CC06-4076-B5DB-F7C844881415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9319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B83D20D4-C620-4816-BC5C-A611B85DC44B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charset="-128"/>
            </a:endParaRPr>
          </a:p>
        </p:txBody>
      </p:sp>
      <p:sp>
        <p:nvSpPr>
          <p:cNvPr id="138245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EBD01B17-C4AE-4958-AE96-BB8CA516BDEC}" type="datetime1">
              <a:rPr lang="en-US" sz="1200"/>
              <a:pPr/>
              <a:t>4/23/2015</a:t>
            </a:fld>
            <a:endParaRPr lang="en-US" sz="1200"/>
          </a:p>
        </p:txBody>
      </p:sp>
      <p:sp>
        <p:nvSpPr>
          <p:cNvPr id="138246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1200" smtClean="0"/>
              <a:t>PTO: New Presentation</a:t>
            </a:r>
          </a:p>
        </p:txBody>
      </p:sp>
    </p:spTree>
    <p:extLst>
      <p:ext uri="{BB962C8B-B14F-4D97-AF65-F5344CB8AC3E}">
        <p14:creationId xmlns:p14="http://schemas.microsoft.com/office/powerpoint/2010/main" val="216699137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2A8E6CC4-B2DB-453D-8947-4FBCC53DD904}" type="slidenum">
              <a:rPr lang="en-US" sz="1200"/>
              <a:pPr/>
              <a:t>40</a:t>
            </a:fld>
            <a:endParaRPr lang="en-US" sz="1200"/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charset="-128"/>
            </a:endParaRPr>
          </a:p>
        </p:txBody>
      </p:sp>
      <p:sp>
        <p:nvSpPr>
          <p:cNvPr id="162821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9223762C-98BE-4CAD-9596-DC27783AD92E}" type="datetime1">
              <a:rPr lang="en-US" sz="1200"/>
              <a:pPr/>
              <a:t>4/23/2015</a:t>
            </a:fld>
            <a:endParaRPr lang="en-US" sz="1200"/>
          </a:p>
        </p:txBody>
      </p:sp>
      <p:sp>
        <p:nvSpPr>
          <p:cNvPr id="162822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1200" smtClean="0"/>
              <a:t>PTO: New Presentation</a:t>
            </a:r>
          </a:p>
        </p:txBody>
      </p:sp>
    </p:spTree>
    <p:extLst>
      <p:ext uri="{BB962C8B-B14F-4D97-AF65-F5344CB8AC3E}">
        <p14:creationId xmlns:p14="http://schemas.microsoft.com/office/powerpoint/2010/main" val="145705211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FFA82C6E-9513-4555-8DAF-BCFB17B63A14}" type="slidenum">
              <a:rPr lang="en-US" sz="1200"/>
              <a:pPr/>
              <a:t>41</a:t>
            </a:fld>
            <a:endParaRPr lang="en-US" sz="1200"/>
          </a:p>
        </p:txBody>
      </p:sp>
      <p:sp>
        <p:nvSpPr>
          <p:cNvPr id="16384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charset="-128"/>
            </a:endParaRPr>
          </a:p>
        </p:txBody>
      </p:sp>
      <p:sp>
        <p:nvSpPr>
          <p:cNvPr id="163845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1D831627-DAAA-4F1D-B567-5920E6880CBD}" type="datetime1">
              <a:rPr lang="en-US" sz="1200"/>
              <a:pPr/>
              <a:t>4/23/2015</a:t>
            </a:fld>
            <a:endParaRPr lang="en-US" sz="1200"/>
          </a:p>
        </p:txBody>
      </p:sp>
      <p:sp>
        <p:nvSpPr>
          <p:cNvPr id="163846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1200" smtClean="0"/>
              <a:t>PTO: New Presentation</a:t>
            </a:r>
          </a:p>
        </p:txBody>
      </p:sp>
    </p:spTree>
    <p:extLst>
      <p:ext uri="{BB962C8B-B14F-4D97-AF65-F5344CB8AC3E}">
        <p14:creationId xmlns:p14="http://schemas.microsoft.com/office/powerpoint/2010/main" val="310953299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0534FA37-D1F2-4F23-ACCF-221D2E52AC3B}" type="slidenum">
              <a:rPr lang="en-US" sz="1200"/>
              <a:pPr/>
              <a:t>42</a:t>
            </a:fld>
            <a:endParaRPr lang="en-US" sz="1200"/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charset="-128"/>
            </a:endParaRPr>
          </a:p>
        </p:txBody>
      </p:sp>
      <p:sp>
        <p:nvSpPr>
          <p:cNvPr id="164869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CAA91536-80EE-4FD8-866B-71A18932C312}" type="datetime1">
              <a:rPr lang="en-US" sz="1200"/>
              <a:pPr/>
              <a:t>4/23/2015</a:t>
            </a:fld>
            <a:endParaRPr lang="en-US" sz="1200"/>
          </a:p>
        </p:txBody>
      </p:sp>
      <p:sp>
        <p:nvSpPr>
          <p:cNvPr id="164870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1200" smtClean="0"/>
              <a:t>PTO: New Presentation</a:t>
            </a:r>
          </a:p>
        </p:txBody>
      </p:sp>
    </p:spTree>
    <p:extLst>
      <p:ext uri="{BB962C8B-B14F-4D97-AF65-F5344CB8AC3E}">
        <p14:creationId xmlns:p14="http://schemas.microsoft.com/office/powerpoint/2010/main" val="203986151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496D965C-FE6E-425F-8935-E993B6F47FCD}" type="slidenum">
              <a:rPr lang="en-US" sz="1200"/>
              <a:pPr/>
              <a:t>43</a:t>
            </a:fld>
            <a:endParaRPr lang="en-US" sz="1200"/>
          </a:p>
        </p:txBody>
      </p:sp>
      <p:sp>
        <p:nvSpPr>
          <p:cNvPr id="1658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charset="-128"/>
            </a:endParaRPr>
          </a:p>
        </p:txBody>
      </p:sp>
      <p:sp>
        <p:nvSpPr>
          <p:cNvPr id="165893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078BE274-E7A5-47C7-8443-2AAF53E01E94}" type="datetime1">
              <a:rPr lang="en-US" sz="1200"/>
              <a:pPr/>
              <a:t>4/23/2015</a:t>
            </a:fld>
            <a:endParaRPr lang="en-US" sz="1200"/>
          </a:p>
        </p:txBody>
      </p:sp>
      <p:sp>
        <p:nvSpPr>
          <p:cNvPr id="165894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1200" smtClean="0"/>
              <a:t>PTO: New Presentation</a:t>
            </a:r>
          </a:p>
        </p:txBody>
      </p:sp>
    </p:spTree>
    <p:extLst>
      <p:ext uri="{BB962C8B-B14F-4D97-AF65-F5344CB8AC3E}">
        <p14:creationId xmlns:p14="http://schemas.microsoft.com/office/powerpoint/2010/main" val="413682768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506E7AF9-C78C-44E5-AF9F-3686C1018CC0}" type="slidenum">
              <a:rPr lang="en-US" sz="1200"/>
              <a:pPr/>
              <a:t>44</a:t>
            </a:fld>
            <a:endParaRPr lang="en-US" sz="1200"/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charset="-128"/>
            </a:endParaRPr>
          </a:p>
        </p:txBody>
      </p:sp>
      <p:sp>
        <p:nvSpPr>
          <p:cNvPr id="166917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EB050A37-0C62-48E9-B75D-EE72A769702A}" type="datetime1">
              <a:rPr lang="en-US" sz="1200"/>
              <a:pPr/>
              <a:t>4/23/2015</a:t>
            </a:fld>
            <a:endParaRPr lang="en-US" sz="1200"/>
          </a:p>
        </p:txBody>
      </p:sp>
      <p:sp>
        <p:nvSpPr>
          <p:cNvPr id="166918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1200" smtClean="0"/>
              <a:t>PTO: New Presentation</a:t>
            </a:r>
          </a:p>
        </p:txBody>
      </p:sp>
    </p:spTree>
    <p:extLst>
      <p:ext uri="{BB962C8B-B14F-4D97-AF65-F5344CB8AC3E}">
        <p14:creationId xmlns:p14="http://schemas.microsoft.com/office/powerpoint/2010/main" val="110203955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F724803C-5C85-4FDF-A184-F9D3C28D340C}" type="slidenum">
              <a:rPr lang="en-US" sz="1200"/>
              <a:pPr/>
              <a:t>45</a:t>
            </a:fld>
            <a:endParaRPr lang="en-US" sz="1200"/>
          </a:p>
        </p:txBody>
      </p:sp>
      <p:sp>
        <p:nvSpPr>
          <p:cNvPr id="16793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charset="-128"/>
            </a:endParaRPr>
          </a:p>
        </p:txBody>
      </p:sp>
      <p:sp>
        <p:nvSpPr>
          <p:cNvPr id="167941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1E9E160A-EFE5-4F7B-A5DA-3CD9C3110E6B}" type="datetime1">
              <a:rPr lang="en-US" sz="1200"/>
              <a:pPr/>
              <a:t>4/23/2015</a:t>
            </a:fld>
            <a:endParaRPr lang="en-US" sz="1200"/>
          </a:p>
        </p:txBody>
      </p:sp>
      <p:sp>
        <p:nvSpPr>
          <p:cNvPr id="167942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1200" smtClean="0"/>
              <a:t>PTO: New Presentation</a:t>
            </a:r>
          </a:p>
        </p:txBody>
      </p:sp>
    </p:spTree>
    <p:extLst>
      <p:ext uri="{BB962C8B-B14F-4D97-AF65-F5344CB8AC3E}">
        <p14:creationId xmlns:p14="http://schemas.microsoft.com/office/powerpoint/2010/main" val="224083277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137DFDBB-2D2F-4ED6-AD2E-C47D4F6DA0FE}" type="datetime1">
              <a:rPr lang="en-US" smtClean="0"/>
              <a:pPr>
                <a:defRPr/>
              </a:pPr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Module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FDAA32-CC06-4076-B5DB-F7C844881415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4914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137DFDBB-2D2F-4ED6-AD2E-C47D4F6DA0FE}" type="datetime1">
              <a:rPr lang="en-US" smtClean="0"/>
              <a:pPr>
                <a:defRPr/>
              </a:pPr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Module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FDAA32-CC06-4076-B5DB-F7C844881415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97252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5BDEBA25-F08D-4944-A393-BCCBF877EB84}" type="slidenum">
              <a:rPr lang="en-US" sz="1200"/>
              <a:pPr/>
              <a:t>48</a:t>
            </a:fld>
            <a:endParaRPr lang="en-US" sz="1200"/>
          </a:p>
        </p:txBody>
      </p:sp>
      <p:sp>
        <p:nvSpPr>
          <p:cNvPr id="16896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charset="-128"/>
            </a:endParaRPr>
          </a:p>
        </p:txBody>
      </p:sp>
      <p:sp>
        <p:nvSpPr>
          <p:cNvPr id="168965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C796E971-9595-4057-9318-7804E083B02B}" type="datetime1">
              <a:rPr lang="en-US" sz="1200"/>
              <a:pPr/>
              <a:t>4/23/2015</a:t>
            </a:fld>
            <a:endParaRPr lang="en-US" sz="1200"/>
          </a:p>
        </p:txBody>
      </p:sp>
      <p:sp>
        <p:nvSpPr>
          <p:cNvPr id="168966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1200" smtClean="0"/>
              <a:t>PTO: New Presentation</a:t>
            </a:r>
          </a:p>
        </p:txBody>
      </p:sp>
    </p:spTree>
    <p:extLst>
      <p:ext uri="{BB962C8B-B14F-4D97-AF65-F5344CB8AC3E}">
        <p14:creationId xmlns:p14="http://schemas.microsoft.com/office/powerpoint/2010/main" val="296131587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82CAF858-619F-443A-A302-236D38C9C50E}" type="slidenum">
              <a:rPr lang="en-US" sz="1200"/>
              <a:pPr/>
              <a:t>49</a:t>
            </a:fld>
            <a:endParaRPr lang="en-US" sz="1200"/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charset="-128"/>
            </a:endParaRPr>
          </a:p>
        </p:txBody>
      </p:sp>
      <p:sp>
        <p:nvSpPr>
          <p:cNvPr id="169989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9D00D60F-E8CA-4277-8799-D850AE588D16}" type="datetime1">
              <a:rPr lang="en-US" sz="1200"/>
              <a:pPr/>
              <a:t>4/23/2015</a:t>
            </a:fld>
            <a:endParaRPr lang="en-US" sz="1200"/>
          </a:p>
        </p:txBody>
      </p:sp>
      <p:sp>
        <p:nvSpPr>
          <p:cNvPr id="169990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1200" smtClean="0"/>
              <a:t>PTO: New Presentation</a:t>
            </a:r>
          </a:p>
        </p:txBody>
      </p:sp>
    </p:spTree>
    <p:extLst>
      <p:ext uri="{BB962C8B-B14F-4D97-AF65-F5344CB8AC3E}">
        <p14:creationId xmlns:p14="http://schemas.microsoft.com/office/powerpoint/2010/main" val="29685037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B5641E8A-FDF8-41B2-BE53-5BBEA00EBAAD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charset="-128"/>
            </a:endParaRPr>
          </a:p>
        </p:txBody>
      </p:sp>
      <p:sp>
        <p:nvSpPr>
          <p:cNvPr id="139269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4DC640C2-C3FD-4686-B45A-9D8B3675D3A5}" type="datetime1">
              <a:rPr lang="en-US" sz="1200"/>
              <a:pPr/>
              <a:t>4/23/2015</a:t>
            </a:fld>
            <a:endParaRPr lang="en-US" sz="1200"/>
          </a:p>
        </p:txBody>
      </p:sp>
      <p:sp>
        <p:nvSpPr>
          <p:cNvPr id="139270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1200" smtClean="0"/>
              <a:t>PTO: New Presentation</a:t>
            </a:r>
          </a:p>
        </p:txBody>
      </p:sp>
    </p:spTree>
    <p:extLst>
      <p:ext uri="{BB962C8B-B14F-4D97-AF65-F5344CB8AC3E}">
        <p14:creationId xmlns:p14="http://schemas.microsoft.com/office/powerpoint/2010/main" val="109415942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27D8948A-A106-47CA-B000-2E81FB49074E}" type="slidenum">
              <a:rPr lang="en-US" sz="1200"/>
              <a:pPr/>
              <a:t>50</a:t>
            </a:fld>
            <a:endParaRPr lang="en-US" sz="1200"/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charset="-128"/>
            </a:endParaRPr>
          </a:p>
        </p:txBody>
      </p:sp>
      <p:sp>
        <p:nvSpPr>
          <p:cNvPr id="171013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C91D3352-8B38-4809-8A99-365D8A3D2B54}" type="datetime1">
              <a:rPr lang="en-US" sz="1200"/>
              <a:pPr/>
              <a:t>4/23/2015</a:t>
            </a:fld>
            <a:endParaRPr lang="en-US" sz="1200"/>
          </a:p>
        </p:txBody>
      </p:sp>
      <p:sp>
        <p:nvSpPr>
          <p:cNvPr id="171014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1200" smtClean="0"/>
              <a:t>PTO: New Presentation</a:t>
            </a:r>
          </a:p>
        </p:txBody>
      </p:sp>
    </p:spTree>
    <p:extLst>
      <p:ext uri="{BB962C8B-B14F-4D97-AF65-F5344CB8AC3E}">
        <p14:creationId xmlns:p14="http://schemas.microsoft.com/office/powerpoint/2010/main" val="3164357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21FFD05E-800E-4C67-BF1E-87087DF9D787}" type="slidenum">
              <a:rPr lang="en-US" sz="1200"/>
              <a:pPr/>
              <a:t>51</a:t>
            </a:fld>
            <a:endParaRPr lang="en-US" sz="1200"/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charset="-128"/>
            </a:endParaRPr>
          </a:p>
        </p:txBody>
      </p:sp>
      <p:sp>
        <p:nvSpPr>
          <p:cNvPr id="172037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B5EF9CC7-AFA6-4E50-9AAE-DB3B5C30B366}" type="datetime1">
              <a:rPr lang="en-US" sz="1200"/>
              <a:pPr/>
              <a:t>4/23/2015</a:t>
            </a:fld>
            <a:endParaRPr lang="en-US" sz="1200"/>
          </a:p>
        </p:txBody>
      </p:sp>
      <p:sp>
        <p:nvSpPr>
          <p:cNvPr id="172038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1200" smtClean="0"/>
              <a:t>PTO: New Presentation</a:t>
            </a:r>
          </a:p>
        </p:txBody>
      </p:sp>
    </p:spTree>
    <p:extLst>
      <p:ext uri="{BB962C8B-B14F-4D97-AF65-F5344CB8AC3E}">
        <p14:creationId xmlns:p14="http://schemas.microsoft.com/office/powerpoint/2010/main" val="76318931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FDA7A97E-E965-4239-8738-030782C28EDF}" type="slidenum">
              <a:rPr lang="en-US" sz="1200"/>
              <a:pPr/>
              <a:t>52</a:t>
            </a:fld>
            <a:endParaRPr lang="en-US" sz="1200"/>
          </a:p>
        </p:txBody>
      </p:sp>
      <p:sp>
        <p:nvSpPr>
          <p:cNvPr id="17305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charset="-128"/>
            </a:endParaRPr>
          </a:p>
        </p:txBody>
      </p:sp>
      <p:sp>
        <p:nvSpPr>
          <p:cNvPr id="173061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3E9FAD5C-45D7-44AE-AF2C-C6B5CEA2AEDD}" type="datetime1">
              <a:rPr lang="en-US" sz="1200"/>
              <a:pPr/>
              <a:t>4/23/2015</a:t>
            </a:fld>
            <a:endParaRPr lang="en-US" sz="1200"/>
          </a:p>
        </p:txBody>
      </p:sp>
      <p:sp>
        <p:nvSpPr>
          <p:cNvPr id="173062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1200" smtClean="0"/>
              <a:t>PTO: New Presentation</a:t>
            </a:r>
          </a:p>
        </p:txBody>
      </p:sp>
    </p:spTree>
    <p:extLst>
      <p:ext uri="{BB962C8B-B14F-4D97-AF65-F5344CB8AC3E}">
        <p14:creationId xmlns:p14="http://schemas.microsoft.com/office/powerpoint/2010/main" val="160882578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FCBFB3C9-2548-4723-833B-412B0FE2AFC9}" type="slidenum">
              <a:rPr lang="en-US" sz="1200"/>
              <a:pPr/>
              <a:t>53</a:t>
            </a:fld>
            <a:endParaRPr lang="en-US" sz="1200"/>
          </a:p>
        </p:txBody>
      </p:sp>
      <p:sp>
        <p:nvSpPr>
          <p:cNvPr id="174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charset="-128"/>
            </a:endParaRPr>
          </a:p>
        </p:txBody>
      </p:sp>
      <p:sp>
        <p:nvSpPr>
          <p:cNvPr id="174085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A301C2AA-6A1D-4891-B9D0-33173B878FAE}" type="datetime1">
              <a:rPr lang="en-US" sz="1200"/>
              <a:pPr/>
              <a:t>4/23/2015</a:t>
            </a:fld>
            <a:endParaRPr lang="en-US" sz="1200"/>
          </a:p>
        </p:txBody>
      </p:sp>
      <p:sp>
        <p:nvSpPr>
          <p:cNvPr id="174086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1200" smtClean="0"/>
              <a:t>PTO: New Presentation</a:t>
            </a:r>
          </a:p>
        </p:txBody>
      </p:sp>
    </p:spTree>
    <p:extLst>
      <p:ext uri="{BB962C8B-B14F-4D97-AF65-F5344CB8AC3E}">
        <p14:creationId xmlns:p14="http://schemas.microsoft.com/office/powerpoint/2010/main" val="349897434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BC62A423-A1D4-4077-9249-79E251062767}" type="slidenum">
              <a:rPr lang="en-US" sz="1200"/>
              <a:pPr/>
              <a:t>54</a:t>
            </a:fld>
            <a:endParaRPr lang="en-US" sz="1200"/>
          </a:p>
        </p:txBody>
      </p:sp>
      <p:sp>
        <p:nvSpPr>
          <p:cNvPr id="17510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charset="-128"/>
            </a:endParaRPr>
          </a:p>
        </p:txBody>
      </p:sp>
      <p:sp>
        <p:nvSpPr>
          <p:cNvPr id="175109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DFB27F9A-4061-4235-B163-57B8CE08CAA7}" type="datetime1">
              <a:rPr lang="en-US" sz="1200"/>
              <a:pPr/>
              <a:t>4/23/2015</a:t>
            </a:fld>
            <a:endParaRPr lang="en-US" sz="1200"/>
          </a:p>
        </p:txBody>
      </p:sp>
      <p:sp>
        <p:nvSpPr>
          <p:cNvPr id="175110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1200" smtClean="0"/>
              <a:t>PTO: New Presentation</a:t>
            </a:r>
          </a:p>
        </p:txBody>
      </p:sp>
    </p:spTree>
    <p:extLst>
      <p:ext uri="{BB962C8B-B14F-4D97-AF65-F5344CB8AC3E}">
        <p14:creationId xmlns:p14="http://schemas.microsoft.com/office/powerpoint/2010/main" val="114809348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AA503D17-1E84-46F8-9EC8-56D6C6E460F2}" type="slidenum">
              <a:rPr lang="en-US" sz="1200"/>
              <a:pPr/>
              <a:t>55</a:t>
            </a:fld>
            <a:endParaRPr lang="en-US" sz="1200"/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charset="-128"/>
            </a:endParaRPr>
          </a:p>
        </p:txBody>
      </p:sp>
      <p:sp>
        <p:nvSpPr>
          <p:cNvPr id="176133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42A8A4A0-E20E-452D-8B90-9FEC2A050F30}" type="datetime1">
              <a:rPr lang="en-US" sz="1200"/>
              <a:pPr/>
              <a:t>4/23/2015</a:t>
            </a:fld>
            <a:endParaRPr lang="en-US" sz="1200"/>
          </a:p>
        </p:txBody>
      </p:sp>
      <p:sp>
        <p:nvSpPr>
          <p:cNvPr id="176134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1200" smtClean="0"/>
              <a:t>PTO: New Presentation</a:t>
            </a:r>
          </a:p>
        </p:txBody>
      </p:sp>
    </p:spTree>
    <p:extLst>
      <p:ext uri="{BB962C8B-B14F-4D97-AF65-F5344CB8AC3E}">
        <p14:creationId xmlns:p14="http://schemas.microsoft.com/office/powerpoint/2010/main" val="232193462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CE7768C1-2A43-4B82-8CBD-7F30C9F07987}" type="slidenum">
              <a:rPr lang="en-US" sz="1200"/>
              <a:pPr/>
              <a:t>56</a:t>
            </a:fld>
            <a:endParaRPr lang="en-US" sz="1200"/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charset="-128"/>
            </a:endParaRPr>
          </a:p>
        </p:txBody>
      </p:sp>
      <p:sp>
        <p:nvSpPr>
          <p:cNvPr id="177157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6942DD7B-1D0F-459F-97B5-236B1A241B64}" type="datetime1">
              <a:rPr lang="en-US" sz="1200"/>
              <a:pPr/>
              <a:t>4/23/2015</a:t>
            </a:fld>
            <a:endParaRPr lang="en-US" sz="1200"/>
          </a:p>
        </p:txBody>
      </p:sp>
      <p:sp>
        <p:nvSpPr>
          <p:cNvPr id="177158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1200" smtClean="0"/>
              <a:t>PTO: New Presentation</a:t>
            </a:r>
          </a:p>
        </p:txBody>
      </p:sp>
    </p:spTree>
    <p:extLst>
      <p:ext uri="{BB962C8B-B14F-4D97-AF65-F5344CB8AC3E}">
        <p14:creationId xmlns:p14="http://schemas.microsoft.com/office/powerpoint/2010/main" val="7712133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739690D5-8B22-4691-9503-1DFE5F6EAA15}" type="slidenum">
              <a:rPr lang="en-US" sz="1200"/>
              <a:pPr/>
              <a:t>57</a:t>
            </a:fld>
            <a:endParaRPr lang="en-US" sz="1200"/>
          </a:p>
        </p:txBody>
      </p:sp>
      <p:sp>
        <p:nvSpPr>
          <p:cNvPr id="178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charset="-128"/>
            </a:endParaRPr>
          </a:p>
        </p:txBody>
      </p:sp>
      <p:sp>
        <p:nvSpPr>
          <p:cNvPr id="178181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EECD0F4E-F9BD-4493-A312-A9D144071BC2}" type="datetime1">
              <a:rPr lang="en-US" sz="1200"/>
              <a:pPr/>
              <a:t>4/23/2015</a:t>
            </a:fld>
            <a:endParaRPr lang="en-US" sz="1200"/>
          </a:p>
        </p:txBody>
      </p:sp>
      <p:sp>
        <p:nvSpPr>
          <p:cNvPr id="178182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1200" smtClean="0"/>
              <a:t>PTO: New Presentation</a:t>
            </a:r>
          </a:p>
        </p:txBody>
      </p:sp>
    </p:spTree>
    <p:extLst>
      <p:ext uri="{BB962C8B-B14F-4D97-AF65-F5344CB8AC3E}">
        <p14:creationId xmlns:p14="http://schemas.microsoft.com/office/powerpoint/2010/main" val="295191211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A31E4356-404B-41BA-878D-623EC08E7F56}" type="slidenum">
              <a:rPr lang="en-US" sz="1200"/>
              <a:pPr/>
              <a:t>58</a:t>
            </a:fld>
            <a:endParaRPr lang="en-US" sz="1200"/>
          </a:p>
        </p:txBody>
      </p:sp>
      <p:sp>
        <p:nvSpPr>
          <p:cNvPr id="179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charset="-128"/>
            </a:endParaRPr>
          </a:p>
        </p:txBody>
      </p:sp>
      <p:sp>
        <p:nvSpPr>
          <p:cNvPr id="179205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FFE5D4E0-1540-4A59-BA09-4211068910E8}" type="datetime1">
              <a:rPr lang="en-US" sz="1200"/>
              <a:pPr/>
              <a:t>4/23/2015</a:t>
            </a:fld>
            <a:endParaRPr lang="en-US" sz="1200"/>
          </a:p>
        </p:txBody>
      </p:sp>
      <p:sp>
        <p:nvSpPr>
          <p:cNvPr id="179206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1200" smtClean="0"/>
              <a:t>PTO: New Presentation</a:t>
            </a:r>
          </a:p>
        </p:txBody>
      </p:sp>
    </p:spTree>
    <p:extLst>
      <p:ext uri="{BB962C8B-B14F-4D97-AF65-F5344CB8AC3E}">
        <p14:creationId xmlns:p14="http://schemas.microsoft.com/office/powerpoint/2010/main" val="3722139775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137DFDBB-2D2F-4ED6-AD2E-C47D4F6DA0FE}" type="datetime1">
              <a:rPr lang="en-US" smtClean="0"/>
              <a:pPr>
                <a:defRPr/>
              </a:pPr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Module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FDAA32-CC06-4076-B5DB-F7C844881415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60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2D84EB5A-4FC5-425A-9BD1-3FBF20540E09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1402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charset="-128"/>
            </a:endParaRPr>
          </a:p>
        </p:txBody>
      </p:sp>
      <p:sp>
        <p:nvSpPr>
          <p:cNvPr id="140293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30D49B5C-882C-4131-8354-D4B25FEE5FA2}" type="datetime1">
              <a:rPr lang="en-US" sz="1200"/>
              <a:pPr/>
              <a:t>4/23/2015</a:t>
            </a:fld>
            <a:endParaRPr lang="en-US" sz="1200"/>
          </a:p>
        </p:txBody>
      </p:sp>
      <p:sp>
        <p:nvSpPr>
          <p:cNvPr id="140294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1200" smtClean="0"/>
              <a:t>PTO: New Presentation</a:t>
            </a:r>
          </a:p>
        </p:txBody>
      </p:sp>
    </p:spTree>
    <p:extLst>
      <p:ext uri="{BB962C8B-B14F-4D97-AF65-F5344CB8AC3E}">
        <p14:creationId xmlns:p14="http://schemas.microsoft.com/office/powerpoint/2010/main" val="3723870184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543EC1A0-20FC-4948-82EF-92961DBE67AD}" type="slidenum">
              <a:rPr lang="en-US" sz="1200"/>
              <a:pPr/>
              <a:t>60</a:t>
            </a:fld>
            <a:endParaRPr lang="en-US" sz="1200"/>
          </a:p>
        </p:txBody>
      </p:sp>
      <p:sp>
        <p:nvSpPr>
          <p:cNvPr id="18022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charset="-128"/>
            </a:endParaRPr>
          </a:p>
        </p:txBody>
      </p:sp>
      <p:sp>
        <p:nvSpPr>
          <p:cNvPr id="180229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372584AB-A37D-4FAD-A4EF-F78B2CE2EF83}" type="datetime1">
              <a:rPr lang="en-US" sz="1200"/>
              <a:pPr/>
              <a:t>4/23/2015</a:t>
            </a:fld>
            <a:endParaRPr lang="en-US" sz="1200"/>
          </a:p>
        </p:txBody>
      </p:sp>
      <p:sp>
        <p:nvSpPr>
          <p:cNvPr id="180230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1200" smtClean="0"/>
              <a:t>PTO: New Presentation</a:t>
            </a:r>
          </a:p>
        </p:txBody>
      </p:sp>
    </p:spTree>
    <p:extLst>
      <p:ext uri="{BB962C8B-B14F-4D97-AF65-F5344CB8AC3E}">
        <p14:creationId xmlns:p14="http://schemas.microsoft.com/office/powerpoint/2010/main" val="653355772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137DFDBB-2D2F-4ED6-AD2E-C47D4F6DA0FE}" type="datetime1">
              <a:rPr lang="en-US" smtClean="0"/>
              <a:pPr>
                <a:defRPr/>
              </a:pPr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Module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FDAA32-CC06-4076-B5DB-F7C844881415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42528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48CF78C1-B97C-4464-B1E3-322500514DC4}" type="slidenum">
              <a:rPr lang="en-US" sz="1200"/>
              <a:pPr/>
              <a:t>62</a:t>
            </a:fld>
            <a:endParaRPr lang="en-US" sz="1200"/>
          </a:p>
        </p:txBody>
      </p:sp>
      <p:sp>
        <p:nvSpPr>
          <p:cNvPr id="181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charset="-128"/>
            </a:endParaRPr>
          </a:p>
        </p:txBody>
      </p:sp>
      <p:sp>
        <p:nvSpPr>
          <p:cNvPr id="181253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5A4515FB-C190-4185-8FF3-99044102877A}" type="datetime1">
              <a:rPr lang="en-US" sz="1200"/>
              <a:pPr/>
              <a:t>4/23/2015</a:t>
            </a:fld>
            <a:endParaRPr lang="en-US" sz="1200"/>
          </a:p>
        </p:txBody>
      </p:sp>
      <p:sp>
        <p:nvSpPr>
          <p:cNvPr id="181254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1200" smtClean="0"/>
              <a:t>PTO: New Presentation</a:t>
            </a:r>
          </a:p>
        </p:txBody>
      </p:sp>
    </p:spTree>
    <p:extLst>
      <p:ext uri="{BB962C8B-B14F-4D97-AF65-F5344CB8AC3E}">
        <p14:creationId xmlns:p14="http://schemas.microsoft.com/office/powerpoint/2010/main" val="12925888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127ED276-9327-468B-AD08-341E2E25E69F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14131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charset="-128"/>
            </a:endParaRPr>
          </a:p>
        </p:txBody>
      </p:sp>
      <p:sp>
        <p:nvSpPr>
          <p:cNvPr id="141317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042E65B4-83F0-4F96-A2F6-87CFFE40DF74}" type="datetime1">
              <a:rPr lang="en-US" sz="1200"/>
              <a:pPr/>
              <a:t>4/23/2015</a:t>
            </a:fld>
            <a:endParaRPr lang="en-US" sz="1200"/>
          </a:p>
        </p:txBody>
      </p:sp>
      <p:sp>
        <p:nvSpPr>
          <p:cNvPr id="141318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1200" smtClean="0"/>
              <a:t>PTO: New Presentation</a:t>
            </a:r>
          </a:p>
        </p:txBody>
      </p:sp>
    </p:spTree>
    <p:extLst>
      <p:ext uri="{BB962C8B-B14F-4D97-AF65-F5344CB8AC3E}">
        <p14:creationId xmlns:p14="http://schemas.microsoft.com/office/powerpoint/2010/main" val="22961272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4D9F005F-BC02-4E06-9281-3A148F531537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14233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charset="-128"/>
            </a:endParaRPr>
          </a:p>
        </p:txBody>
      </p:sp>
      <p:sp>
        <p:nvSpPr>
          <p:cNvPr id="142341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EF2B0FF2-07EC-4610-8192-CBAD597960DF}" type="datetime1">
              <a:rPr lang="en-US" sz="1200"/>
              <a:pPr/>
              <a:t>4/23/2015</a:t>
            </a:fld>
            <a:endParaRPr lang="en-US" sz="1200"/>
          </a:p>
        </p:txBody>
      </p:sp>
      <p:sp>
        <p:nvSpPr>
          <p:cNvPr id="142342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1200" smtClean="0"/>
              <a:t>PTO: New Presentation</a:t>
            </a:r>
          </a:p>
        </p:txBody>
      </p:sp>
    </p:spTree>
    <p:extLst>
      <p:ext uri="{BB962C8B-B14F-4D97-AF65-F5344CB8AC3E}">
        <p14:creationId xmlns:p14="http://schemas.microsoft.com/office/powerpoint/2010/main" val="16242077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137DFDBB-2D2F-4ED6-AD2E-C47D4F6DA0FE}" type="datetime1">
              <a:rPr lang="en-US" smtClean="0"/>
              <a:pPr>
                <a:defRPr/>
              </a:pPr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Module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FDAA32-CC06-4076-B5DB-F7C84488141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866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866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208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152400"/>
            <a:ext cx="20955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52400"/>
            <a:ext cx="61341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2785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05800" y="6400800"/>
            <a:ext cx="609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306C6EB9-9309-4F57-A404-CDCF6CEEA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2797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05800" y="6400800"/>
            <a:ext cx="609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EA599626-7732-4CE0-8572-8D6CD7D76D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763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064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289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990600"/>
            <a:ext cx="41148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1148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839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191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55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8540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2603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9615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838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90600"/>
            <a:ext cx="83820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Line 9"/>
          <p:cNvSpPr>
            <a:spLocks noChangeShapeType="1"/>
          </p:cNvSpPr>
          <p:nvPr userDrawn="1"/>
        </p:nvSpPr>
        <p:spPr bwMode="auto">
          <a:xfrm>
            <a:off x="381000" y="838200"/>
            <a:ext cx="8382000" cy="0"/>
          </a:xfrm>
          <a:prstGeom prst="line">
            <a:avLst/>
          </a:prstGeom>
          <a:noFill/>
          <a:ln w="12700">
            <a:solidFill>
              <a:srgbClr val="FF6F0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29" name="Picture 23" descr="MBTI_CP small lo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19800"/>
            <a:ext cx="838835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30" descr="MBTI_RGB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150" y="5943600"/>
            <a:ext cx="323850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31"/>
          <p:cNvSpPr>
            <a:spLocks noChangeArrowheads="1"/>
          </p:cNvSpPr>
          <p:nvPr userDrawn="1"/>
        </p:nvSpPr>
        <p:spPr bwMode="auto">
          <a:xfrm>
            <a:off x="2514600" y="6400800"/>
            <a:ext cx="548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65000"/>
              </a:lnSpc>
            </a:pPr>
            <a:endParaRPr lang="en-US" sz="400" dirty="0"/>
          </a:p>
          <a:p>
            <a:r>
              <a:rPr lang="en-US" sz="500" dirty="0"/>
              <a:t>MBTI® Certification Program Copyright 2008, 2009, 2011 by CPP, Inc. All rights reserved. Permission is hereby granted to reproduce </a:t>
            </a:r>
            <a:r>
              <a:rPr lang="en-US" sz="500" dirty="0" smtClean="0"/>
              <a:t>this slide </a:t>
            </a:r>
            <a:r>
              <a:rPr lang="en-US" sz="500" dirty="0"/>
              <a:t>for workshop use. Duplication for any other use, including </a:t>
            </a:r>
            <a:r>
              <a:rPr lang="en-US" sz="500" dirty="0" smtClean="0"/>
              <a:t>resale, </a:t>
            </a:r>
            <a:r>
              <a:rPr lang="en-US" sz="500" dirty="0"/>
              <a:t>is a violation of copyright law. </a:t>
            </a:r>
            <a:r>
              <a:rPr lang="en-US" sz="500" dirty="0" smtClean="0"/>
              <a:t>Myers-Briggs Type Indicator, MBTI</a:t>
            </a:r>
            <a:r>
              <a:rPr lang="en-US" sz="500" dirty="0"/>
              <a:t>, Introduction to Type, and the MBTI logo are trademarks or registered trademarks of the MBTI Trust, Inc., in the United States and other countries. The CPP logo is a trademark or a registered trademark of CPP, Inc., in the United States and other countries. </a:t>
            </a:r>
          </a:p>
        </p:txBody>
      </p:sp>
      <p:pic>
        <p:nvPicPr>
          <p:cNvPr id="1032" name="Picture 32" descr="Three stack BLK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6477000"/>
            <a:ext cx="304800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48" r:id="rId2"/>
    <p:sldLayoutId id="2147483747" r:id="rId3"/>
    <p:sldLayoutId id="2147483746" r:id="rId4"/>
    <p:sldLayoutId id="2147483745" r:id="rId5"/>
    <p:sldLayoutId id="2147483744" r:id="rId6"/>
    <p:sldLayoutId id="2147483743" r:id="rId7"/>
    <p:sldLayoutId id="2147483742" r:id="rId8"/>
    <p:sldLayoutId id="2147483741" r:id="rId9"/>
    <p:sldLayoutId id="2147483740" r:id="rId10"/>
    <p:sldLayoutId id="2147483739" r:id="rId11"/>
    <p:sldLayoutId id="2147483750" r:id="rId12"/>
    <p:sldLayoutId id="2147483751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6F08"/>
          </a:solidFill>
          <a:latin typeface="+mj-lt"/>
          <a:ea typeface="+mj-ea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6F08"/>
          </a:solidFill>
          <a:latin typeface="Arial Narrow" pitchFamily="1" charset="0"/>
          <a:ea typeface="ＭＳ Ｐゴシック" pitchFamily="1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6F08"/>
          </a:solidFill>
          <a:latin typeface="Arial Narrow" pitchFamily="1" charset="0"/>
          <a:ea typeface="ＭＳ Ｐゴシック" pitchFamily="1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6F08"/>
          </a:solidFill>
          <a:latin typeface="Arial Narrow" pitchFamily="1" charset="0"/>
          <a:ea typeface="ＭＳ Ｐゴシック" pitchFamily="1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6F08"/>
          </a:solidFill>
          <a:latin typeface="Arial Narrow" pitchFamily="1" charset="0"/>
          <a:ea typeface="ＭＳ Ｐゴシック" pitchFamily="1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rgbClr val="FF6F08"/>
          </a:solidFill>
          <a:latin typeface="Arial Narrow" pitchFamily="1" charset="0"/>
          <a:ea typeface="ＭＳ Ｐゴシック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rgbClr val="FF6F08"/>
          </a:solidFill>
          <a:latin typeface="Arial Narrow" pitchFamily="1" charset="0"/>
          <a:ea typeface="ＭＳ Ｐゴシック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rgbClr val="FF6F08"/>
          </a:solidFill>
          <a:latin typeface="Arial Narrow" pitchFamily="1" charset="0"/>
          <a:ea typeface="ＭＳ Ｐゴシック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rgbClr val="FF6F08"/>
          </a:solidFill>
          <a:latin typeface="Arial Narrow" pitchFamily="1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6F08"/>
        </a:buClr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278A99"/>
        </a:buClr>
        <a:buFont typeface="Times" charset="0"/>
        <a:buChar char="•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6F08"/>
        </a:buClr>
        <a:buFont typeface="Times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2"/>
          <p:cNvSpPr>
            <a:spLocks noChangeArrowheads="1"/>
          </p:cNvSpPr>
          <p:nvPr/>
        </p:nvSpPr>
        <p:spPr bwMode="auto">
          <a:xfrm>
            <a:off x="304800" y="5867400"/>
            <a:ext cx="8534400" cy="990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7" name="Rectangle 22"/>
          <p:cNvSpPr>
            <a:spLocks noChangeArrowheads="1"/>
          </p:cNvSpPr>
          <p:nvPr/>
        </p:nvSpPr>
        <p:spPr bwMode="auto">
          <a:xfrm>
            <a:off x="304800" y="5867400"/>
            <a:ext cx="8534400" cy="990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8" name="Rectangle 23"/>
          <p:cNvSpPr>
            <a:spLocks noChangeArrowheads="1"/>
          </p:cNvSpPr>
          <p:nvPr/>
        </p:nvSpPr>
        <p:spPr bwMode="auto">
          <a:xfrm>
            <a:off x="304800" y="304800"/>
            <a:ext cx="1447800" cy="838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9" name="Rectangle 24"/>
          <p:cNvSpPr>
            <a:spLocks noChangeArrowheads="1"/>
          </p:cNvSpPr>
          <p:nvPr/>
        </p:nvSpPr>
        <p:spPr bwMode="auto">
          <a:xfrm>
            <a:off x="8610600" y="1752600"/>
            <a:ext cx="533400" cy="838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1510" name="Picture 25" descr="MBTI_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5400"/>
            <a:ext cx="657225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Rectangle 27"/>
          <p:cNvSpPr>
            <a:spLocks noChangeArrowheads="1"/>
          </p:cNvSpPr>
          <p:nvPr/>
        </p:nvSpPr>
        <p:spPr bwMode="auto">
          <a:xfrm>
            <a:off x="1676400" y="3200400"/>
            <a:ext cx="7010400" cy="311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Aft>
                <a:spcPct val="50000"/>
              </a:spcAft>
            </a:pPr>
            <a:endParaRPr lang="en-US" sz="2900" b="1" dirty="0">
              <a:solidFill>
                <a:srgbClr val="207984"/>
              </a:solidFill>
              <a:latin typeface="Arial Narrow" pitchFamily="34" charset="0"/>
            </a:endParaRPr>
          </a:p>
          <a:p>
            <a:pPr>
              <a:spcAft>
                <a:spcPct val="50000"/>
              </a:spcAft>
            </a:pPr>
            <a:endParaRPr lang="en-US" sz="1800" b="1" dirty="0">
              <a:solidFill>
                <a:srgbClr val="207984"/>
              </a:solidFill>
              <a:latin typeface="Arial Narrow" pitchFamily="34" charset="0"/>
            </a:endParaRPr>
          </a:p>
          <a:p>
            <a:pPr>
              <a:spcAft>
                <a:spcPct val="50000"/>
              </a:spcAft>
            </a:pPr>
            <a:r>
              <a:rPr lang="en-US" sz="2000" b="1" dirty="0">
                <a:solidFill>
                  <a:srgbClr val="207984"/>
                </a:solidFill>
                <a:latin typeface="Arial Narrow" pitchFamily="34" charset="0"/>
              </a:rPr>
              <a:t>P</a:t>
            </a:r>
            <a:r>
              <a:rPr lang="en-US" sz="1000" b="1" dirty="0">
                <a:solidFill>
                  <a:srgbClr val="31B8CC"/>
                </a:solidFill>
                <a:latin typeface="Arial Narrow" pitchFamily="34" charset="0"/>
              </a:rPr>
              <a:t> </a:t>
            </a:r>
            <a:r>
              <a:rPr lang="en-US" sz="2000" b="1" dirty="0">
                <a:solidFill>
                  <a:srgbClr val="207984"/>
                </a:solidFill>
                <a:latin typeface="Arial Narrow" pitchFamily="34" charset="0"/>
              </a:rPr>
              <a:t>R</a:t>
            </a:r>
            <a:r>
              <a:rPr lang="en-US" sz="1000" b="1" dirty="0">
                <a:solidFill>
                  <a:srgbClr val="31B8CC"/>
                </a:solidFill>
                <a:latin typeface="Arial Narrow" pitchFamily="34" charset="0"/>
              </a:rPr>
              <a:t> </a:t>
            </a:r>
            <a:r>
              <a:rPr lang="en-US" sz="2000" b="1" dirty="0">
                <a:solidFill>
                  <a:srgbClr val="207984"/>
                </a:solidFill>
                <a:latin typeface="Arial Narrow" pitchFamily="34" charset="0"/>
              </a:rPr>
              <a:t>E</a:t>
            </a:r>
            <a:r>
              <a:rPr lang="en-US" sz="1000" b="1" dirty="0">
                <a:solidFill>
                  <a:srgbClr val="31B8CC"/>
                </a:solidFill>
                <a:latin typeface="Arial Narrow" pitchFamily="34" charset="0"/>
              </a:rPr>
              <a:t> </a:t>
            </a:r>
            <a:r>
              <a:rPr lang="en-US" sz="2000" b="1" dirty="0">
                <a:solidFill>
                  <a:srgbClr val="207984"/>
                </a:solidFill>
                <a:latin typeface="Arial Narrow" pitchFamily="34" charset="0"/>
              </a:rPr>
              <a:t>S</a:t>
            </a:r>
            <a:r>
              <a:rPr lang="en-US" sz="1000" b="1" dirty="0">
                <a:solidFill>
                  <a:srgbClr val="31B8CC"/>
                </a:solidFill>
                <a:latin typeface="Arial Narrow" pitchFamily="34" charset="0"/>
              </a:rPr>
              <a:t> </a:t>
            </a:r>
            <a:r>
              <a:rPr lang="en-US" sz="2000" b="1" dirty="0">
                <a:solidFill>
                  <a:srgbClr val="207984"/>
                </a:solidFill>
                <a:latin typeface="Arial Narrow" pitchFamily="34" charset="0"/>
              </a:rPr>
              <a:t>E</a:t>
            </a:r>
            <a:r>
              <a:rPr lang="en-US" sz="1000" b="1" dirty="0">
                <a:solidFill>
                  <a:srgbClr val="31B8CC"/>
                </a:solidFill>
                <a:latin typeface="Arial Narrow" pitchFamily="34" charset="0"/>
              </a:rPr>
              <a:t> </a:t>
            </a:r>
            <a:r>
              <a:rPr lang="en-US" sz="2000" b="1" dirty="0">
                <a:solidFill>
                  <a:srgbClr val="207984"/>
                </a:solidFill>
                <a:latin typeface="Arial Narrow" pitchFamily="34" charset="0"/>
              </a:rPr>
              <a:t>N</a:t>
            </a:r>
            <a:r>
              <a:rPr lang="en-US" sz="1000" b="1" dirty="0">
                <a:solidFill>
                  <a:srgbClr val="31B8CC"/>
                </a:solidFill>
                <a:latin typeface="Arial Narrow" pitchFamily="34" charset="0"/>
              </a:rPr>
              <a:t> </a:t>
            </a:r>
            <a:r>
              <a:rPr lang="en-US" sz="2000" b="1" dirty="0">
                <a:solidFill>
                  <a:srgbClr val="207984"/>
                </a:solidFill>
                <a:latin typeface="Arial Narrow" pitchFamily="34" charset="0"/>
              </a:rPr>
              <a:t>T</a:t>
            </a:r>
            <a:r>
              <a:rPr lang="en-US" sz="1000" b="1" dirty="0">
                <a:solidFill>
                  <a:srgbClr val="31B8CC"/>
                </a:solidFill>
                <a:latin typeface="Arial Narrow" pitchFamily="34" charset="0"/>
              </a:rPr>
              <a:t> </a:t>
            </a:r>
            <a:r>
              <a:rPr lang="en-US" sz="2000" b="1" dirty="0">
                <a:solidFill>
                  <a:srgbClr val="207984"/>
                </a:solidFill>
                <a:latin typeface="Arial Narrow" pitchFamily="34" charset="0"/>
              </a:rPr>
              <a:t>E</a:t>
            </a:r>
            <a:r>
              <a:rPr lang="en-US" sz="1000" b="1" dirty="0">
                <a:solidFill>
                  <a:srgbClr val="31B8CC"/>
                </a:solidFill>
                <a:latin typeface="Arial Narrow" pitchFamily="34" charset="0"/>
              </a:rPr>
              <a:t> </a:t>
            </a:r>
            <a:r>
              <a:rPr lang="en-US" sz="2000" b="1" dirty="0">
                <a:solidFill>
                  <a:srgbClr val="207984"/>
                </a:solidFill>
                <a:latin typeface="Arial Narrow" pitchFamily="34" charset="0"/>
              </a:rPr>
              <a:t>D</a:t>
            </a:r>
            <a:r>
              <a:rPr lang="en-US" sz="2000" b="1" dirty="0">
                <a:solidFill>
                  <a:srgbClr val="31B8CC"/>
                </a:solidFill>
                <a:latin typeface="Arial Narrow" pitchFamily="34" charset="0"/>
              </a:rPr>
              <a:t>  </a:t>
            </a:r>
            <a:r>
              <a:rPr lang="en-US" sz="2000" b="1" dirty="0">
                <a:solidFill>
                  <a:srgbClr val="207984"/>
                </a:solidFill>
                <a:latin typeface="Arial Narrow" pitchFamily="34" charset="0"/>
              </a:rPr>
              <a:t>B</a:t>
            </a:r>
            <a:r>
              <a:rPr lang="en-US" sz="1000" b="1" dirty="0">
                <a:solidFill>
                  <a:srgbClr val="31B8CC"/>
                </a:solidFill>
                <a:latin typeface="Arial Narrow" pitchFamily="34" charset="0"/>
              </a:rPr>
              <a:t> </a:t>
            </a:r>
            <a:r>
              <a:rPr lang="en-US" sz="2000" b="1" dirty="0">
                <a:solidFill>
                  <a:srgbClr val="207984"/>
                </a:solidFill>
                <a:latin typeface="Arial Narrow" pitchFamily="34" charset="0"/>
              </a:rPr>
              <a:t>Y</a:t>
            </a:r>
            <a:endParaRPr lang="en-US" sz="2000" dirty="0">
              <a:solidFill>
                <a:srgbClr val="31B8CC"/>
              </a:solidFill>
              <a:latin typeface="Arial Narrow" pitchFamily="34" charset="0"/>
            </a:endParaRPr>
          </a:p>
          <a:p>
            <a:r>
              <a:rPr lang="en-US" sz="3200" dirty="0">
                <a:solidFill>
                  <a:srgbClr val="207984"/>
                </a:solidFill>
                <a:latin typeface="Arial Narrow" pitchFamily="34" charset="0"/>
              </a:rPr>
              <a:t>Your Name Here</a:t>
            </a:r>
          </a:p>
          <a:p>
            <a:endParaRPr lang="en-US" dirty="0">
              <a:solidFill>
                <a:srgbClr val="207984"/>
              </a:solidFill>
              <a:latin typeface="Arial Narrow" pitchFamily="34" charset="0"/>
            </a:endParaRPr>
          </a:p>
          <a:p>
            <a:pPr>
              <a:spcAft>
                <a:spcPct val="30000"/>
              </a:spcAft>
            </a:pPr>
            <a:r>
              <a:rPr lang="en-US" sz="1400" b="1" dirty="0">
                <a:solidFill>
                  <a:srgbClr val="207984"/>
                </a:solidFill>
                <a:latin typeface="Arial Narrow" pitchFamily="34" charset="0"/>
              </a:rPr>
              <a:t>D</a:t>
            </a:r>
            <a:r>
              <a:rPr lang="en-US" sz="800" b="1" dirty="0">
                <a:solidFill>
                  <a:srgbClr val="31B8CC"/>
                </a:solidFill>
                <a:latin typeface="Arial Narrow" pitchFamily="34" charset="0"/>
              </a:rPr>
              <a:t> </a:t>
            </a:r>
            <a:r>
              <a:rPr lang="en-US" sz="1400" b="1" dirty="0">
                <a:solidFill>
                  <a:srgbClr val="207984"/>
                </a:solidFill>
                <a:latin typeface="Arial Narrow" pitchFamily="34" charset="0"/>
              </a:rPr>
              <a:t>E</a:t>
            </a:r>
            <a:r>
              <a:rPr lang="en-US" sz="800" b="1" dirty="0">
                <a:solidFill>
                  <a:srgbClr val="31B8CC"/>
                </a:solidFill>
                <a:latin typeface="Arial Narrow" pitchFamily="34" charset="0"/>
              </a:rPr>
              <a:t> </a:t>
            </a:r>
            <a:r>
              <a:rPr lang="en-US" sz="1400" b="1" dirty="0">
                <a:solidFill>
                  <a:srgbClr val="207984"/>
                </a:solidFill>
                <a:latin typeface="Arial Narrow" pitchFamily="34" charset="0"/>
              </a:rPr>
              <a:t>V</a:t>
            </a:r>
            <a:r>
              <a:rPr lang="en-US" sz="800" b="1" dirty="0">
                <a:solidFill>
                  <a:srgbClr val="31B8CC"/>
                </a:solidFill>
                <a:latin typeface="Arial Narrow" pitchFamily="34" charset="0"/>
              </a:rPr>
              <a:t> </a:t>
            </a:r>
            <a:r>
              <a:rPr lang="en-US" sz="1400" b="1" dirty="0">
                <a:solidFill>
                  <a:srgbClr val="207984"/>
                </a:solidFill>
                <a:latin typeface="Arial Narrow" pitchFamily="34" charset="0"/>
              </a:rPr>
              <a:t>E</a:t>
            </a:r>
            <a:r>
              <a:rPr lang="en-US" sz="800" b="1" dirty="0">
                <a:solidFill>
                  <a:srgbClr val="31B8CC"/>
                </a:solidFill>
                <a:latin typeface="Arial Narrow" pitchFamily="34" charset="0"/>
              </a:rPr>
              <a:t> </a:t>
            </a:r>
            <a:r>
              <a:rPr lang="en-US" sz="1400" b="1" dirty="0">
                <a:solidFill>
                  <a:srgbClr val="207984"/>
                </a:solidFill>
                <a:latin typeface="Arial Narrow" pitchFamily="34" charset="0"/>
              </a:rPr>
              <a:t>L</a:t>
            </a:r>
            <a:r>
              <a:rPr lang="en-US" sz="800" b="1" dirty="0">
                <a:solidFill>
                  <a:srgbClr val="31B8CC"/>
                </a:solidFill>
                <a:latin typeface="Arial Narrow" pitchFamily="34" charset="0"/>
              </a:rPr>
              <a:t> </a:t>
            </a:r>
            <a:r>
              <a:rPr lang="en-US" sz="1400" b="1" dirty="0">
                <a:solidFill>
                  <a:srgbClr val="207984"/>
                </a:solidFill>
                <a:latin typeface="Arial Narrow" pitchFamily="34" charset="0"/>
              </a:rPr>
              <a:t>O</a:t>
            </a:r>
            <a:r>
              <a:rPr lang="en-US" sz="800" b="1" dirty="0">
                <a:solidFill>
                  <a:srgbClr val="31B8CC"/>
                </a:solidFill>
                <a:latin typeface="Arial Narrow" pitchFamily="34" charset="0"/>
              </a:rPr>
              <a:t> </a:t>
            </a:r>
            <a:r>
              <a:rPr lang="en-US" sz="1400" b="1" dirty="0">
                <a:solidFill>
                  <a:srgbClr val="207984"/>
                </a:solidFill>
                <a:latin typeface="Arial Narrow" pitchFamily="34" charset="0"/>
              </a:rPr>
              <a:t>P</a:t>
            </a:r>
            <a:r>
              <a:rPr lang="en-US" sz="800" b="1" dirty="0">
                <a:solidFill>
                  <a:srgbClr val="31B8CC"/>
                </a:solidFill>
                <a:latin typeface="Arial Narrow" pitchFamily="34" charset="0"/>
              </a:rPr>
              <a:t> </a:t>
            </a:r>
            <a:r>
              <a:rPr lang="en-US" sz="1400" b="1" dirty="0">
                <a:solidFill>
                  <a:srgbClr val="207984"/>
                </a:solidFill>
                <a:latin typeface="Arial Narrow" pitchFamily="34" charset="0"/>
              </a:rPr>
              <a:t>E</a:t>
            </a:r>
            <a:r>
              <a:rPr lang="en-US" sz="800" b="1" dirty="0">
                <a:solidFill>
                  <a:srgbClr val="31B8CC"/>
                </a:solidFill>
                <a:latin typeface="Arial Narrow" pitchFamily="34" charset="0"/>
              </a:rPr>
              <a:t> </a:t>
            </a:r>
            <a:r>
              <a:rPr lang="en-US" sz="1400" b="1" dirty="0">
                <a:solidFill>
                  <a:srgbClr val="207984"/>
                </a:solidFill>
                <a:latin typeface="Arial Narrow" pitchFamily="34" charset="0"/>
              </a:rPr>
              <a:t>D</a:t>
            </a:r>
            <a:r>
              <a:rPr lang="en-US" sz="800" b="1" dirty="0">
                <a:solidFill>
                  <a:srgbClr val="31B8CC"/>
                </a:solidFill>
                <a:latin typeface="Arial Narrow" pitchFamily="34" charset="0"/>
              </a:rPr>
              <a:t>   </a:t>
            </a:r>
            <a:r>
              <a:rPr lang="en-US" sz="1400" b="1" dirty="0">
                <a:solidFill>
                  <a:srgbClr val="207984"/>
                </a:solidFill>
                <a:latin typeface="Arial Narrow" pitchFamily="34" charset="0"/>
              </a:rPr>
              <a:t>B</a:t>
            </a:r>
            <a:r>
              <a:rPr lang="en-US" sz="800" b="1" dirty="0">
                <a:solidFill>
                  <a:srgbClr val="31B8CC"/>
                </a:solidFill>
                <a:latin typeface="Arial Narrow" pitchFamily="34" charset="0"/>
              </a:rPr>
              <a:t> </a:t>
            </a:r>
            <a:r>
              <a:rPr lang="en-US" sz="1400" b="1" dirty="0">
                <a:solidFill>
                  <a:srgbClr val="207984"/>
                </a:solidFill>
                <a:latin typeface="Arial Narrow" pitchFamily="34" charset="0"/>
              </a:rPr>
              <a:t>Y</a:t>
            </a:r>
            <a:endParaRPr lang="en-US" sz="1400" dirty="0">
              <a:solidFill>
                <a:srgbClr val="31B8CC"/>
              </a:solidFill>
              <a:latin typeface="Arial Narrow" pitchFamily="34" charset="0"/>
            </a:endParaRPr>
          </a:p>
          <a:p>
            <a:r>
              <a:rPr lang="en-US" dirty="0">
                <a:solidFill>
                  <a:srgbClr val="207984"/>
                </a:solidFill>
                <a:latin typeface="Arial Narrow" pitchFamily="34" charset="0"/>
              </a:rPr>
              <a:t>David Freeman  Linda Kirby  Nancy Barger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781" y="762000"/>
            <a:ext cx="7074408" cy="3093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419600" y="1295400"/>
            <a:ext cx="4191000" cy="47244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2400" b="1" smtClean="0"/>
              <a:t>Katharine C. Briggs </a:t>
            </a:r>
            <a:r>
              <a:rPr lang="en-US" sz="2400" smtClean="0"/>
              <a:t/>
            </a:r>
            <a:br>
              <a:rPr lang="en-US" sz="2400" smtClean="0"/>
            </a:br>
            <a:r>
              <a:rPr lang="en-US" sz="2400" smtClean="0"/>
              <a:t>(1875–1968), an American, read Jung’s </a:t>
            </a:r>
            <a:r>
              <a:rPr lang="en-US" sz="2400" i="1" smtClean="0"/>
              <a:t>Psychological Types</a:t>
            </a:r>
            <a:r>
              <a:rPr lang="en-US" sz="2400" smtClean="0"/>
              <a:t> in 1923.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sz="2400" smtClean="0"/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She spent the next 20 years studying, developing, and applying Jung’s theory.</a:t>
            </a:r>
          </a:p>
        </p:txBody>
      </p:sp>
      <p:pic>
        <p:nvPicPr>
          <p:cNvPr id="34819" name="Picture 4" descr="KatharineBriggs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09600" y="1371600"/>
            <a:ext cx="3073400" cy="4308475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724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82000" cy="609600"/>
          </a:xfrm>
        </p:spPr>
        <p:txBody>
          <a:bodyPr/>
          <a:lstStyle/>
          <a:p>
            <a:r>
              <a:rPr lang="en-US" dirty="0" smtClean="0"/>
              <a:t>Katharine C. Briggs</a:t>
            </a:r>
          </a:p>
        </p:txBody>
      </p:sp>
      <p:sp>
        <p:nvSpPr>
          <p:cNvPr id="30725" name="Rectangle 9"/>
          <p:cNvSpPr>
            <a:spLocks noChangeArrowheads="1"/>
          </p:cNvSpPr>
          <p:nvPr/>
        </p:nvSpPr>
        <p:spPr bwMode="auto">
          <a:xfrm>
            <a:off x="8305800" y="6399213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fld id="{75C46672-1AE8-491B-96CB-7D4E7D371823}" type="slidenum">
              <a:rPr lang="en-US" sz="1400" b="1" smtClean="0">
                <a:solidFill>
                  <a:srgbClr val="FF6F08"/>
                </a:solidFill>
              </a:rPr>
              <a:pPr algn="ctr"/>
              <a:t>10</a:t>
            </a:fld>
            <a:endParaRPr lang="en-US" sz="1400" b="1" dirty="0">
              <a:solidFill>
                <a:srgbClr val="FF6F0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143000"/>
            <a:ext cx="4038600" cy="45720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2400" b="1" smtClean="0"/>
              <a:t>Isabel Briggs Myers </a:t>
            </a:r>
            <a:r>
              <a:rPr lang="en-US" sz="2400" smtClean="0"/>
              <a:t/>
            </a:r>
            <a:br>
              <a:rPr lang="en-US" sz="2400" smtClean="0"/>
            </a:br>
            <a:r>
              <a:rPr lang="en-US" sz="2400" smtClean="0"/>
              <a:t>(1897–1980) developed Jung’s theory in partnership with Briggs.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sz="2400" smtClean="0"/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Beginning in 1943, she developed questions that became the </a:t>
            </a:r>
            <a:r>
              <a:rPr lang="en-US" sz="2400" i="1" smtClean="0"/>
              <a:t>Myers-Briggs Type Indicator</a:t>
            </a:r>
            <a:r>
              <a:rPr lang="en-US" sz="1200" i="1" baseline="92000" smtClean="0"/>
              <a:t>®</a:t>
            </a:r>
            <a:r>
              <a:rPr lang="en-US" sz="2400" smtClean="0"/>
              <a:t> instrument.</a:t>
            </a:r>
          </a:p>
        </p:txBody>
      </p:sp>
      <p:pic>
        <p:nvPicPr>
          <p:cNvPr id="35843" name="Picture 4" descr="isabelmyers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953000" y="1295400"/>
            <a:ext cx="3421063" cy="42672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1748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82000" cy="609600"/>
          </a:xfrm>
        </p:spPr>
        <p:txBody>
          <a:bodyPr/>
          <a:lstStyle/>
          <a:p>
            <a:r>
              <a:rPr lang="en-US" dirty="0" smtClean="0"/>
              <a:t>Isabel Briggs Myers</a:t>
            </a:r>
          </a:p>
        </p:txBody>
      </p:sp>
      <p:sp>
        <p:nvSpPr>
          <p:cNvPr id="31749" name="Rectangle 9"/>
          <p:cNvSpPr>
            <a:spLocks noChangeArrowheads="1"/>
          </p:cNvSpPr>
          <p:nvPr/>
        </p:nvSpPr>
        <p:spPr bwMode="auto">
          <a:xfrm>
            <a:off x="8305800" y="6399213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fld id="{6D50288D-DEAF-48A3-9A02-C12FAFE738C1}" type="slidenum">
              <a:rPr lang="en-US" sz="1400" b="1" smtClean="0">
                <a:solidFill>
                  <a:srgbClr val="FF6F08"/>
                </a:solidFill>
              </a:rPr>
              <a:pPr algn="ctr"/>
              <a:t>11</a:t>
            </a:fld>
            <a:endParaRPr lang="en-US" sz="1400" b="1" dirty="0">
              <a:solidFill>
                <a:srgbClr val="FF6F0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Jung’s Personality Theory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Every person carries out two kinds of mental processes:</a:t>
            </a:r>
          </a:p>
          <a:p>
            <a:pPr lvl="1"/>
            <a:r>
              <a:rPr lang="en-US" dirty="0" smtClean="0"/>
              <a:t>We take in information</a:t>
            </a:r>
          </a:p>
          <a:p>
            <a:pPr lvl="1"/>
            <a:r>
              <a:rPr lang="en-US" dirty="0" smtClean="0"/>
              <a:t>Then we make decisions about the information</a:t>
            </a:r>
          </a:p>
          <a:p>
            <a:endParaRPr lang="en-US" sz="2400" dirty="0" smtClean="0"/>
          </a:p>
          <a:p>
            <a:r>
              <a:rPr lang="en-US" dirty="0" smtClean="0"/>
              <a:t>Everyone has preferred ways of using these mental processes</a:t>
            </a:r>
          </a:p>
          <a:p>
            <a:pPr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32772" name="Rectangle 9"/>
          <p:cNvSpPr>
            <a:spLocks noChangeArrowheads="1"/>
          </p:cNvSpPr>
          <p:nvPr/>
        </p:nvSpPr>
        <p:spPr bwMode="auto">
          <a:xfrm>
            <a:off x="8305800" y="6399213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fld id="{3DB25F47-8AA1-4362-95B0-605C5CF5EAF2}" type="slidenum">
              <a:rPr lang="en-US" sz="1400" b="1" smtClean="0">
                <a:solidFill>
                  <a:srgbClr val="FF6F08"/>
                </a:solidFill>
              </a:rPr>
              <a:pPr algn="ctr"/>
              <a:t>12</a:t>
            </a:fld>
            <a:endParaRPr lang="en-US" sz="1400" b="1" dirty="0">
              <a:solidFill>
                <a:srgbClr val="FF6F0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Jung’s Personality Theory </a:t>
            </a:r>
            <a:r>
              <a:rPr lang="en-US" sz="2400" dirty="0" smtClean="0"/>
              <a:t>(cont.)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534400" cy="4876800"/>
          </a:xfrm>
        </p:spPr>
        <p:txBody>
          <a:bodyPr/>
          <a:lstStyle/>
          <a:p>
            <a:r>
              <a:rPr lang="en-US" dirty="0" smtClean="0"/>
              <a:t>Jung observed that we all live in two worlds:</a:t>
            </a:r>
          </a:p>
          <a:p>
            <a:pPr lvl="1"/>
            <a:r>
              <a:rPr lang="en-US" dirty="0" smtClean="0"/>
              <a:t>The </a:t>
            </a:r>
            <a:r>
              <a:rPr lang="en-US" b="1" dirty="0" smtClean="0"/>
              <a:t>outer world </a:t>
            </a:r>
            <a:r>
              <a:rPr lang="en-US" dirty="0" smtClean="0"/>
              <a:t>of things, people, and events </a:t>
            </a:r>
            <a:r>
              <a:rPr lang="en-US" i="1" dirty="0" smtClean="0"/>
              <a:t>and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The </a:t>
            </a:r>
            <a:r>
              <a:rPr lang="en-US" b="1" dirty="0" smtClean="0"/>
              <a:t>inner world </a:t>
            </a:r>
            <a:r>
              <a:rPr lang="en-US" dirty="0" smtClean="0"/>
              <a:t>of our own thoughts, feelings, and reflections</a:t>
            </a:r>
          </a:p>
          <a:p>
            <a:endParaRPr lang="en-US" sz="2400" dirty="0" smtClean="0"/>
          </a:p>
          <a:p>
            <a:r>
              <a:rPr lang="en-US" dirty="0" smtClean="0"/>
              <a:t>Each person has a preference for either the outer world or the inner world</a:t>
            </a:r>
          </a:p>
          <a:p>
            <a:pPr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33796" name="Rectangle 9"/>
          <p:cNvSpPr>
            <a:spLocks noChangeArrowheads="1"/>
          </p:cNvSpPr>
          <p:nvPr/>
        </p:nvSpPr>
        <p:spPr bwMode="auto">
          <a:xfrm>
            <a:off x="8305800" y="6399213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fld id="{EE080B26-DD99-4057-BCE0-C278454D7193}" type="slidenum">
              <a:rPr lang="en-US" sz="1400" b="1" smtClean="0">
                <a:solidFill>
                  <a:srgbClr val="FF6F08"/>
                </a:solidFill>
              </a:rPr>
              <a:pPr algn="ctr"/>
              <a:t>13</a:t>
            </a:fld>
            <a:endParaRPr lang="en-US" sz="1400" b="1" dirty="0">
              <a:solidFill>
                <a:srgbClr val="FF6F0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Jung’s Personality Theory </a:t>
            </a:r>
            <a:r>
              <a:rPr lang="en-US" sz="2400" dirty="0" smtClean="0"/>
              <a:t>(cont.)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8382000" cy="2971800"/>
          </a:xfrm>
        </p:spPr>
        <p:txBody>
          <a:bodyPr/>
          <a:lstStyle/>
          <a:p>
            <a:pPr eaLnBrk="1" hangingPunct="1"/>
            <a:r>
              <a:rPr lang="en-US" dirty="0" smtClean="0"/>
              <a:t>Jung believed that preferences are innate—“inborn predispositions”</a:t>
            </a:r>
          </a:p>
          <a:p>
            <a:pPr eaLnBrk="1" hangingPunct="1">
              <a:spcBef>
                <a:spcPts val="1800"/>
              </a:spcBef>
            </a:pPr>
            <a:r>
              <a:rPr lang="en-US" dirty="0" smtClean="0"/>
              <a:t>He also </a:t>
            </a:r>
            <a:r>
              <a:rPr lang="en-US" dirty="0" err="1" smtClean="0"/>
              <a:t>recognised</a:t>
            </a:r>
            <a:r>
              <a:rPr lang="en-US" dirty="0" smtClean="0"/>
              <a:t> that they are shaped by environmental influences, </a:t>
            </a:r>
            <a:r>
              <a:rPr lang="en-US" dirty="0"/>
              <a:t>such as family, </a:t>
            </a:r>
            <a:r>
              <a:rPr lang="en-US" dirty="0" smtClean="0"/>
              <a:t>culture, </a:t>
            </a:r>
            <a:r>
              <a:rPr lang="en-US" dirty="0"/>
              <a:t>and </a:t>
            </a:r>
            <a:r>
              <a:rPr lang="en-US" dirty="0" smtClean="0"/>
              <a:t>education</a:t>
            </a:r>
          </a:p>
        </p:txBody>
      </p:sp>
      <p:sp>
        <p:nvSpPr>
          <p:cNvPr id="34820" name="Rectangle 9"/>
          <p:cNvSpPr>
            <a:spLocks noChangeArrowheads="1"/>
          </p:cNvSpPr>
          <p:nvPr/>
        </p:nvSpPr>
        <p:spPr bwMode="auto">
          <a:xfrm>
            <a:off x="8305800" y="6399213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fld id="{EF08DBB9-DEE5-48B8-B9AF-45B5D1192074}" type="slidenum">
              <a:rPr lang="en-US" sz="1400" b="1" smtClean="0">
                <a:solidFill>
                  <a:srgbClr val="FF6F08"/>
                </a:solidFill>
              </a:rPr>
              <a:pPr algn="ctr"/>
              <a:t>14</a:t>
            </a:fld>
            <a:endParaRPr lang="en-US" sz="1400" b="1" dirty="0">
              <a:solidFill>
                <a:srgbClr val="FF6F08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4226749"/>
            <a:ext cx="3048000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200" b="1" dirty="0" smtClean="0">
                <a:solidFill>
                  <a:srgbClr val="207984"/>
                </a:solidFill>
              </a:rPr>
              <a:t>Nature</a:t>
            </a:r>
          </a:p>
          <a:p>
            <a:pPr algn="ctr"/>
            <a:r>
              <a:rPr lang="en-US" i="1" dirty="0"/>
              <a:t>MBTI</a:t>
            </a:r>
            <a:r>
              <a:rPr lang="en-US" sz="1200" i="1" baseline="92000" dirty="0"/>
              <a:t>®</a:t>
            </a:r>
            <a:r>
              <a:rPr lang="en-US" i="1" dirty="0"/>
              <a:t> i</a:t>
            </a:r>
            <a:r>
              <a:rPr lang="en-US" i="1" dirty="0" smtClean="0"/>
              <a:t>nstrument</a:t>
            </a:r>
            <a:endParaRPr lang="en-US" i="1" dirty="0"/>
          </a:p>
        </p:txBody>
      </p:sp>
      <p:sp>
        <p:nvSpPr>
          <p:cNvPr id="6" name="TextBox 5"/>
          <p:cNvSpPr txBox="1"/>
          <p:nvPr/>
        </p:nvSpPr>
        <p:spPr>
          <a:xfrm>
            <a:off x="5029200" y="4226749"/>
            <a:ext cx="3048000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200" b="1" dirty="0" smtClean="0">
                <a:solidFill>
                  <a:srgbClr val="207984"/>
                </a:solidFill>
              </a:rPr>
              <a:t>Nurture</a:t>
            </a:r>
          </a:p>
          <a:p>
            <a:pPr algn="ctr"/>
            <a:r>
              <a:rPr lang="en-US" i="1" dirty="0" smtClean="0"/>
              <a:t>Environment</a:t>
            </a:r>
            <a:endParaRPr lang="en-US" i="1" dirty="0"/>
          </a:p>
        </p:txBody>
      </p:sp>
      <p:sp>
        <p:nvSpPr>
          <p:cNvPr id="7" name="TextBox 6"/>
          <p:cNvSpPr txBox="1"/>
          <p:nvPr/>
        </p:nvSpPr>
        <p:spPr>
          <a:xfrm>
            <a:off x="4191000" y="4419600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207984"/>
                </a:solidFill>
              </a:rPr>
              <a:t>vs.</a:t>
            </a:r>
            <a:endParaRPr lang="en-US" sz="3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“Handedness” Activity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25000"/>
              </a:spcAft>
              <a:buFont typeface="Wingdings" pitchFamily="2" charset="2"/>
              <a:buNone/>
            </a:pPr>
            <a:r>
              <a:rPr lang="en-US" dirty="0" smtClean="0"/>
              <a:t>To illustrate this—let’s do an activity.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25000"/>
              </a:spcAft>
            </a:pPr>
            <a:r>
              <a:rPr lang="en-US" dirty="0" smtClean="0"/>
              <a:t>Turn to p. 4 in your </a:t>
            </a:r>
            <a:r>
              <a:rPr lang="en-US" i="1" dirty="0" smtClean="0"/>
              <a:t>Introduction to Myers-Briggs</a:t>
            </a:r>
            <a:r>
              <a:rPr lang="en-US" sz="1600" i="1" baseline="92000" dirty="0" smtClean="0"/>
              <a:t>®</a:t>
            </a:r>
            <a:r>
              <a:rPr lang="en-US" i="1" dirty="0" smtClean="0"/>
              <a:t> Type </a:t>
            </a:r>
            <a:r>
              <a:rPr lang="en-US" dirty="0" smtClean="0"/>
              <a:t>booklet and sign your name in the first box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25000"/>
              </a:spcAft>
            </a:pPr>
            <a:r>
              <a:rPr lang="en-US" dirty="0" smtClean="0"/>
              <a:t>Now sign your name again in the second box—using the other hand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25000"/>
              </a:spcAft>
            </a:pPr>
            <a:r>
              <a:rPr lang="en-US" dirty="0" smtClean="0"/>
              <a:t>Call out some words that describe the experience of writing the first signature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25000"/>
              </a:spcAft>
            </a:pPr>
            <a:r>
              <a:rPr lang="en-US" dirty="0" smtClean="0"/>
              <a:t>Now, some words to describe writing the second signature</a:t>
            </a:r>
          </a:p>
        </p:txBody>
      </p:sp>
      <p:sp>
        <p:nvSpPr>
          <p:cNvPr id="35844" name="Rectangle 9"/>
          <p:cNvSpPr>
            <a:spLocks noChangeArrowheads="1"/>
          </p:cNvSpPr>
          <p:nvPr/>
        </p:nvSpPr>
        <p:spPr bwMode="auto">
          <a:xfrm>
            <a:off x="8305800" y="6399213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fld id="{A2767628-ADE0-4B0C-84ED-EC895F895B05}" type="slidenum">
              <a:rPr lang="en-US" sz="1400" b="1" smtClean="0">
                <a:solidFill>
                  <a:srgbClr val="FF6F08"/>
                </a:solidFill>
              </a:rPr>
              <a:pPr algn="ctr"/>
              <a:t>15</a:t>
            </a:fld>
            <a:endParaRPr lang="en-US" sz="1400" b="1" dirty="0">
              <a:solidFill>
                <a:srgbClr val="FF6F0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“Handedness” Activity </a:t>
            </a:r>
            <a:r>
              <a:rPr lang="en-US" sz="2400" dirty="0" smtClean="0"/>
              <a:t>(cont.)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8534400" cy="4876800"/>
          </a:xfrm>
        </p:spPr>
        <p:txBody>
          <a:bodyPr/>
          <a:lstStyle/>
          <a:p>
            <a:pPr eaLnBrk="1" hangingPunct="1">
              <a:spcAft>
                <a:spcPct val="25000"/>
              </a:spcAft>
            </a:pPr>
            <a:r>
              <a:rPr lang="en-US" dirty="0" smtClean="0"/>
              <a:t>Where do we get our preference for using one hand over the other?</a:t>
            </a:r>
          </a:p>
          <a:p>
            <a:pPr eaLnBrk="1" hangingPunct="1">
              <a:spcAft>
                <a:spcPct val="25000"/>
              </a:spcAft>
            </a:pPr>
            <a:r>
              <a:rPr lang="en-US" dirty="0" smtClean="0"/>
              <a:t>How does the environment influence our preference for using one hand over the other?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b="1" i="1" dirty="0" smtClean="0">
                <a:solidFill>
                  <a:srgbClr val="207984"/>
                </a:solidFill>
              </a:rPr>
              <a:t>Note: </a:t>
            </a:r>
            <a:r>
              <a:rPr lang="en-US" dirty="0" smtClean="0"/>
              <a:t>We all can and do use both hands; for 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dirty="0" smtClean="0"/>
              <a:t>writing, one is natural, comfortable, automatic</a:t>
            </a:r>
          </a:p>
        </p:txBody>
      </p:sp>
      <p:sp>
        <p:nvSpPr>
          <p:cNvPr id="36868" name="Rectangle 9"/>
          <p:cNvSpPr>
            <a:spLocks noChangeArrowheads="1"/>
          </p:cNvSpPr>
          <p:nvPr/>
        </p:nvSpPr>
        <p:spPr bwMode="auto">
          <a:xfrm>
            <a:off x="8305800" y="6399213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fld id="{D91D6E0E-1B3E-4253-AE19-EE7595F73C10}" type="slidenum">
              <a:rPr lang="en-US" sz="1400" b="1" smtClean="0">
                <a:solidFill>
                  <a:srgbClr val="FF6F08"/>
                </a:solidFill>
              </a:rPr>
              <a:pPr algn="ctr"/>
              <a:t>16</a:t>
            </a:fld>
            <a:endParaRPr lang="en-US" sz="1400" b="1" dirty="0">
              <a:solidFill>
                <a:srgbClr val="FF6F0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990600"/>
            <a:ext cx="8382000" cy="1066800"/>
          </a:xfrm>
        </p:spPr>
        <p:txBody>
          <a:bodyPr/>
          <a:lstStyle/>
          <a:p>
            <a:pPr marL="0" indent="0" eaLnBrk="1" hangingPunct="1">
              <a:buFontTx/>
              <a:buNone/>
              <a:tabLst>
                <a:tab pos="1257300" algn="l"/>
                <a:tab pos="1714500" algn="l"/>
                <a:tab pos="3200400" algn="l"/>
                <a:tab pos="3886200" algn="l"/>
                <a:tab pos="4572000" algn="l"/>
                <a:tab pos="5143500" algn="l"/>
              </a:tabLst>
            </a:pPr>
            <a:r>
              <a:rPr lang="en-US" sz="2800" dirty="0" smtClean="0"/>
              <a:t>The MBTI</a:t>
            </a:r>
            <a:r>
              <a:rPr lang="en-US" sz="1400" i="1" baseline="92000" dirty="0" smtClean="0"/>
              <a:t>®</a:t>
            </a:r>
            <a:r>
              <a:rPr lang="en-US" sz="2800" dirty="0" smtClean="0"/>
              <a:t> instrument indicates preferences on four pairs of opposites, called </a:t>
            </a:r>
            <a:r>
              <a:rPr lang="en-US" sz="2800" i="1" dirty="0" smtClean="0"/>
              <a:t>dichotomies:</a:t>
            </a:r>
            <a:endParaRPr lang="en-US" sz="2400" i="1" dirty="0" smtClean="0"/>
          </a:p>
        </p:txBody>
      </p:sp>
      <p:cxnSp>
        <p:nvCxnSpPr>
          <p:cNvPr id="37892" name="Straight Connector 8"/>
          <p:cNvCxnSpPr>
            <a:cxnSpLocks noChangeShapeType="1"/>
          </p:cNvCxnSpPr>
          <p:nvPr/>
        </p:nvCxnSpPr>
        <p:spPr bwMode="auto">
          <a:xfrm>
            <a:off x="1524000" y="3122612"/>
            <a:ext cx="60960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893" name="Straight Connector 9"/>
          <p:cNvCxnSpPr>
            <a:cxnSpLocks noChangeShapeType="1"/>
          </p:cNvCxnSpPr>
          <p:nvPr/>
        </p:nvCxnSpPr>
        <p:spPr bwMode="auto">
          <a:xfrm>
            <a:off x="1524000" y="3960813"/>
            <a:ext cx="60960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894" name="Straight Connector 10"/>
          <p:cNvCxnSpPr>
            <a:cxnSpLocks noChangeShapeType="1"/>
          </p:cNvCxnSpPr>
          <p:nvPr/>
        </p:nvCxnSpPr>
        <p:spPr bwMode="auto">
          <a:xfrm>
            <a:off x="1524000" y="4800600"/>
            <a:ext cx="60960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89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MBTI</a:t>
            </a:r>
            <a:r>
              <a:rPr lang="en-US" sz="3200" baseline="48000" dirty="0" smtClean="0"/>
              <a:t>®</a:t>
            </a:r>
            <a:r>
              <a:rPr lang="en-US" dirty="0" smtClean="0"/>
              <a:t> Dichotomies</a:t>
            </a:r>
            <a:endParaRPr lang="en-US" dirty="0" smtClean="0">
              <a:solidFill>
                <a:srgbClr val="66FF33"/>
              </a:solidFill>
            </a:endParaRPr>
          </a:p>
        </p:txBody>
      </p:sp>
      <p:sp>
        <p:nvSpPr>
          <p:cNvPr id="37896" name="Rectangle 9"/>
          <p:cNvSpPr>
            <a:spLocks noChangeArrowheads="1"/>
          </p:cNvSpPr>
          <p:nvPr/>
        </p:nvSpPr>
        <p:spPr bwMode="auto">
          <a:xfrm>
            <a:off x="8305800" y="6399213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fld id="{8BDBB5C3-9C9B-40F6-A878-88ABF48801F6}" type="slidenum">
              <a:rPr lang="en-US" sz="1400" b="1" smtClean="0">
                <a:solidFill>
                  <a:srgbClr val="FF6F08"/>
                </a:solidFill>
              </a:rPr>
              <a:pPr algn="ctr"/>
              <a:t>17</a:t>
            </a:fld>
            <a:endParaRPr lang="en-US" sz="1400" b="1" dirty="0">
              <a:solidFill>
                <a:srgbClr val="FF6F08"/>
              </a:solidFill>
            </a:endParaRPr>
          </a:p>
        </p:txBody>
      </p:sp>
      <p:sp>
        <p:nvSpPr>
          <p:cNvPr id="37897" name="TextBox 1"/>
          <p:cNvSpPr txBox="1">
            <a:spLocks noChangeArrowheads="1"/>
          </p:cNvSpPr>
          <p:nvPr/>
        </p:nvSpPr>
        <p:spPr bwMode="auto">
          <a:xfrm>
            <a:off x="1477963" y="2438400"/>
            <a:ext cx="6629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30438" algn="l"/>
                <a:tab pos="3027363" algn="l"/>
                <a:tab pos="3941763" algn="l"/>
                <a:tab pos="44624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>
              <a:tabLst>
                <a:tab pos="2230438" algn="l"/>
                <a:tab pos="3027363" algn="l"/>
                <a:tab pos="3941763" algn="l"/>
                <a:tab pos="44624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tabLst>
                <a:tab pos="2230438" algn="l"/>
                <a:tab pos="3027363" algn="l"/>
                <a:tab pos="3941763" algn="l"/>
                <a:tab pos="44624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tabLst>
                <a:tab pos="2230438" algn="l"/>
                <a:tab pos="3027363" algn="l"/>
                <a:tab pos="3941763" algn="l"/>
                <a:tab pos="44624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tabLst>
                <a:tab pos="2230438" algn="l"/>
                <a:tab pos="3027363" algn="l"/>
                <a:tab pos="3941763" algn="l"/>
                <a:tab pos="44624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30438" algn="l"/>
                <a:tab pos="3027363" algn="l"/>
                <a:tab pos="3941763" algn="l"/>
                <a:tab pos="44624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30438" algn="l"/>
                <a:tab pos="3027363" algn="l"/>
                <a:tab pos="3941763" algn="l"/>
                <a:tab pos="44624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30438" algn="l"/>
                <a:tab pos="3027363" algn="l"/>
                <a:tab pos="3941763" algn="l"/>
                <a:tab pos="44624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30438" algn="l"/>
                <a:tab pos="3027363" algn="l"/>
                <a:tab pos="3941763" algn="l"/>
                <a:tab pos="44624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lvl="1"/>
            <a:r>
              <a:rPr lang="en-US" dirty="0"/>
              <a:t>Extraversion      </a:t>
            </a:r>
            <a:r>
              <a:rPr lang="en-US" sz="2800" b="1" dirty="0">
                <a:solidFill>
                  <a:srgbClr val="FF6F08"/>
                </a:solidFill>
              </a:rPr>
              <a:t>E	</a:t>
            </a:r>
            <a:r>
              <a:rPr lang="en-US" sz="2000" i="1" dirty="0"/>
              <a:t>or</a:t>
            </a:r>
            <a:r>
              <a:rPr lang="en-US" dirty="0"/>
              <a:t>	</a:t>
            </a:r>
            <a:r>
              <a:rPr lang="en-US" sz="2800" b="1" dirty="0">
                <a:solidFill>
                  <a:srgbClr val="FF6F08"/>
                </a:solidFill>
              </a:rPr>
              <a:t>I</a:t>
            </a:r>
            <a:r>
              <a:rPr lang="en-US" dirty="0"/>
              <a:t> 	Introversion</a:t>
            </a:r>
          </a:p>
        </p:txBody>
      </p:sp>
      <p:sp>
        <p:nvSpPr>
          <p:cNvPr id="37898" name="TextBox 12"/>
          <p:cNvSpPr txBox="1">
            <a:spLocks noChangeArrowheads="1"/>
          </p:cNvSpPr>
          <p:nvPr/>
        </p:nvSpPr>
        <p:spPr bwMode="auto">
          <a:xfrm>
            <a:off x="1477963" y="3276600"/>
            <a:ext cx="6629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30438" algn="l"/>
                <a:tab pos="3027363" algn="l"/>
                <a:tab pos="3941763" algn="l"/>
                <a:tab pos="44624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>
              <a:tabLst>
                <a:tab pos="2230438" algn="l"/>
                <a:tab pos="3027363" algn="l"/>
                <a:tab pos="3941763" algn="l"/>
                <a:tab pos="44624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tabLst>
                <a:tab pos="2230438" algn="l"/>
                <a:tab pos="3027363" algn="l"/>
                <a:tab pos="3941763" algn="l"/>
                <a:tab pos="44624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tabLst>
                <a:tab pos="2230438" algn="l"/>
                <a:tab pos="3027363" algn="l"/>
                <a:tab pos="3941763" algn="l"/>
                <a:tab pos="44624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tabLst>
                <a:tab pos="2230438" algn="l"/>
                <a:tab pos="3027363" algn="l"/>
                <a:tab pos="3941763" algn="l"/>
                <a:tab pos="44624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30438" algn="l"/>
                <a:tab pos="3027363" algn="l"/>
                <a:tab pos="3941763" algn="l"/>
                <a:tab pos="44624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30438" algn="l"/>
                <a:tab pos="3027363" algn="l"/>
                <a:tab pos="3941763" algn="l"/>
                <a:tab pos="44624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30438" algn="l"/>
                <a:tab pos="3027363" algn="l"/>
                <a:tab pos="3941763" algn="l"/>
                <a:tab pos="44624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30438" algn="l"/>
                <a:tab pos="3027363" algn="l"/>
                <a:tab pos="3941763" algn="l"/>
                <a:tab pos="44624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lvl="1"/>
            <a:r>
              <a:rPr lang="en-US"/>
              <a:t>Sensing      	</a:t>
            </a:r>
            <a:r>
              <a:rPr lang="en-US" sz="2800" b="1">
                <a:solidFill>
                  <a:srgbClr val="FF6F08"/>
                </a:solidFill>
              </a:rPr>
              <a:t>S	</a:t>
            </a:r>
            <a:r>
              <a:rPr lang="en-US" sz="2000" i="1"/>
              <a:t>or</a:t>
            </a:r>
            <a:r>
              <a:rPr lang="en-US"/>
              <a:t>	</a:t>
            </a:r>
            <a:r>
              <a:rPr lang="en-US" sz="2800" b="1">
                <a:solidFill>
                  <a:srgbClr val="FF6F08"/>
                </a:solidFill>
              </a:rPr>
              <a:t>N</a:t>
            </a:r>
            <a:r>
              <a:rPr lang="en-US"/>
              <a:t> 	Intuition</a:t>
            </a:r>
          </a:p>
        </p:txBody>
      </p:sp>
      <p:sp>
        <p:nvSpPr>
          <p:cNvPr id="37899" name="TextBox 13"/>
          <p:cNvSpPr txBox="1">
            <a:spLocks noChangeArrowheads="1"/>
          </p:cNvSpPr>
          <p:nvPr/>
        </p:nvSpPr>
        <p:spPr bwMode="auto">
          <a:xfrm>
            <a:off x="1477963" y="4114800"/>
            <a:ext cx="6629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30438" algn="l"/>
                <a:tab pos="3027363" algn="l"/>
                <a:tab pos="3941763" algn="l"/>
                <a:tab pos="44624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>
              <a:tabLst>
                <a:tab pos="2230438" algn="l"/>
                <a:tab pos="3027363" algn="l"/>
                <a:tab pos="3941763" algn="l"/>
                <a:tab pos="44624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tabLst>
                <a:tab pos="2230438" algn="l"/>
                <a:tab pos="3027363" algn="l"/>
                <a:tab pos="3941763" algn="l"/>
                <a:tab pos="44624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tabLst>
                <a:tab pos="2230438" algn="l"/>
                <a:tab pos="3027363" algn="l"/>
                <a:tab pos="3941763" algn="l"/>
                <a:tab pos="44624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tabLst>
                <a:tab pos="2230438" algn="l"/>
                <a:tab pos="3027363" algn="l"/>
                <a:tab pos="3941763" algn="l"/>
                <a:tab pos="44624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30438" algn="l"/>
                <a:tab pos="3027363" algn="l"/>
                <a:tab pos="3941763" algn="l"/>
                <a:tab pos="44624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30438" algn="l"/>
                <a:tab pos="3027363" algn="l"/>
                <a:tab pos="3941763" algn="l"/>
                <a:tab pos="44624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30438" algn="l"/>
                <a:tab pos="3027363" algn="l"/>
                <a:tab pos="3941763" algn="l"/>
                <a:tab pos="44624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30438" algn="l"/>
                <a:tab pos="3027363" algn="l"/>
                <a:tab pos="3941763" algn="l"/>
                <a:tab pos="44624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lvl="1"/>
            <a:r>
              <a:rPr lang="en-US"/>
              <a:t>Thinking	</a:t>
            </a:r>
            <a:r>
              <a:rPr lang="en-US" sz="2800" b="1">
                <a:solidFill>
                  <a:srgbClr val="FF6F08"/>
                </a:solidFill>
              </a:rPr>
              <a:t>T	</a:t>
            </a:r>
            <a:r>
              <a:rPr lang="en-US" sz="2000" i="1"/>
              <a:t>or</a:t>
            </a:r>
            <a:r>
              <a:rPr lang="en-US"/>
              <a:t>	</a:t>
            </a:r>
            <a:r>
              <a:rPr lang="en-US" sz="2800" b="1">
                <a:solidFill>
                  <a:srgbClr val="FF6F08"/>
                </a:solidFill>
              </a:rPr>
              <a:t>F</a:t>
            </a:r>
            <a:r>
              <a:rPr lang="en-US"/>
              <a:t> 	Feeling</a:t>
            </a:r>
          </a:p>
        </p:txBody>
      </p:sp>
      <p:sp>
        <p:nvSpPr>
          <p:cNvPr id="37900" name="TextBox 14"/>
          <p:cNvSpPr txBox="1">
            <a:spLocks noChangeArrowheads="1"/>
          </p:cNvSpPr>
          <p:nvPr/>
        </p:nvSpPr>
        <p:spPr bwMode="auto">
          <a:xfrm>
            <a:off x="1477963" y="4953000"/>
            <a:ext cx="6629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30438" algn="l"/>
                <a:tab pos="3027363" algn="l"/>
                <a:tab pos="3941763" algn="l"/>
                <a:tab pos="44624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>
              <a:tabLst>
                <a:tab pos="2230438" algn="l"/>
                <a:tab pos="3027363" algn="l"/>
                <a:tab pos="3941763" algn="l"/>
                <a:tab pos="44624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tabLst>
                <a:tab pos="2230438" algn="l"/>
                <a:tab pos="3027363" algn="l"/>
                <a:tab pos="3941763" algn="l"/>
                <a:tab pos="44624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tabLst>
                <a:tab pos="2230438" algn="l"/>
                <a:tab pos="3027363" algn="l"/>
                <a:tab pos="3941763" algn="l"/>
                <a:tab pos="44624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tabLst>
                <a:tab pos="2230438" algn="l"/>
                <a:tab pos="3027363" algn="l"/>
                <a:tab pos="3941763" algn="l"/>
                <a:tab pos="44624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30438" algn="l"/>
                <a:tab pos="3027363" algn="l"/>
                <a:tab pos="3941763" algn="l"/>
                <a:tab pos="44624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30438" algn="l"/>
                <a:tab pos="3027363" algn="l"/>
                <a:tab pos="3941763" algn="l"/>
                <a:tab pos="44624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30438" algn="l"/>
                <a:tab pos="3027363" algn="l"/>
                <a:tab pos="3941763" algn="l"/>
                <a:tab pos="44624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30438" algn="l"/>
                <a:tab pos="3027363" algn="l"/>
                <a:tab pos="3941763" algn="l"/>
                <a:tab pos="44624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lvl="1"/>
            <a:r>
              <a:rPr lang="en-US"/>
              <a:t>Judging	</a:t>
            </a:r>
            <a:r>
              <a:rPr lang="en-US" sz="2800" b="1">
                <a:solidFill>
                  <a:srgbClr val="FF6F08"/>
                </a:solidFill>
              </a:rPr>
              <a:t>J	</a:t>
            </a:r>
            <a:r>
              <a:rPr lang="en-US" sz="2000" i="1"/>
              <a:t>or</a:t>
            </a:r>
            <a:r>
              <a:rPr lang="en-US"/>
              <a:t>	</a:t>
            </a:r>
            <a:r>
              <a:rPr lang="en-US" sz="2800" b="1">
                <a:solidFill>
                  <a:srgbClr val="FF6F08"/>
                </a:solidFill>
              </a:rPr>
              <a:t>P</a:t>
            </a:r>
            <a:r>
              <a:rPr lang="en-US"/>
              <a:t> 	Perceiving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MBTI</a:t>
            </a:r>
            <a:r>
              <a:rPr lang="en-US" sz="3200" baseline="48000" dirty="0" smtClean="0"/>
              <a:t>®</a:t>
            </a:r>
            <a:r>
              <a:rPr lang="en-US" dirty="0" smtClean="0"/>
              <a:t> Theory</a:t>
            </a:r>
          </a:p>
        </p:txBody>
      </p:sp>
      <p:sp>
        <p:nvSpPr>
          <p:cNvPr id="38916" name="Rectangle 9"/>
          <p:cNvSpPr>
            <a:spLocks noChangeArrowheads="1"/>
          </p:cNvSpPr>
          <p:nvPr/>
        </p:nvSpPr>
        <p:spPr bwMode="auto">
          <a:xfrm>
            <a:off x="8305800" y="6399213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fld id="{DDBB0930-6489-4D2C-A173-9B942E98C988}" type="slidenum">
              <a:rPr lang="en-US" sz="1400" b="1" smtClean="0">
                <a:solidFill>
                  <a:srgbClr val="FF6F08"/>
                </a:solidFill>
              </a:rPr>
              <a:pPr algn="ctr"/>
              <a:t>18</a:t>
            </a:fld>
            <a:endParaRPr lang="en-US" sz="1400" b="1" dirty="0">
              <a:solidFill>
                <a:srgbClr val="FF6F08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81000" y="990600"/>
            <a:ext cx="83820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F08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+mn-ea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78A99"/>
              </a:buClr>
              <a:buFont typeface="Times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F08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spcBef>
                <a:spcPts val="1800"/>
              </a:spcBef>
              <a:spcAft>
                <a:spcPct val="25000"/>
              </a:spcAft>
            </a:pPr>
            <a:r>
              <a:rPr lang="en-US" dirty="0" smtClean="0"/>
              <a:t>Four pairs of opposites—like our right and left hands. We all use both sides of each pair, but one is our natural preference.</a:t>
            </a:r>
          </a:p>
          <a:p>
            <a:pPr eaLnBrk="1" hangingPunct="1">
              <a:spcBef>
                <a:spcPts val="1800"/>
              </a:spcBef>
              <a:spcAft>
                <a:spcPct val="25000"/>
              </a:spcAft>
            </a:pPr>
            <a:r>
              <a:rPr lang="en-US" dirty="0" smtClean="0"/>
              <a:t>The </a:t>
            </a:r>
            <a:r>
              <a:rPr lang="en-US" dirty="0"/>
              <a:t>MBTI</a:t>
            </a:r>
            <a:r>
              <a:rPr lang="en-US" sz="1600" i="1" baseline="92000" dirty="0"/>
              <a:t>®</a:t>
            </a:r>
            <a:r>
              <a:rPr lang="en-US" dirty="0"/>
              <a:t> </a:t>
            </a:r>
            <a:r>
              <a:rPr lang="en-US" dirty="0" smtClean="0"/>
              <a:t>instrument is designed to indicate those inborn preferences.                </a:t>
            </a:r>
            <a:endParaRPr lang="en-US" sz="1400" dirty="0" smtClean="0">
              <a:solidFill>
                <a:srgbClr val="FF0066"/>
              </a:solidFill>
            </a:endParaRPr>
          </a:p>
          <a:p>
            <a:pPr eaLnBrk="1" hangingPunct="1">
              <a:spcBef>
                <a:spcPts val="1800"/>
              </a:spcBef>
              <a:spcAft>
                <a:spcPct val="25000"/>
              </a:spcAft>
            </a:pPr>
            <a:r>
              <a:rPr lang="en-US" dirty="0" smtClean="0"/>
              <a:t>The MBTI instrument is </a:t>
            </a:r>
            <a:r>
              <a:rPr lang="en-US" b="1" i="1" dirty="0" smtClean="0">
                <a:solidFill>
                  <a:srgbClr val="207984"/>
                </a:solidFill>
              </a:rPr>
              <a:t>not</a:t>
            </a:r>
            <a:r>
              <a:rPr lang="en-US" dirty="0" smtClean="0"/>
              <a:t> designed to measure skills or effects of environment.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Extraversion (E) or Introversion (I)</a:t>
            </a:r>
            <a:endParaRPr lang="en-US" dirty="0" smtClean="0">
              <a:solidFill>
                <a:srgbClr val="66FF33"/>
              </a:solidFill>
            </a:endParaRPr>
          </a:p>
        </p:txBody>
      </p:sp>
      <p:sp>
        <p:nvSpPr>
          <p:cNvPr id="27651" name="Rectangle 3"/>
          <p:cNvSpPr>
            <a:spLocks/>
          </p:cNvSpPr>
          <p:nvPr/>
        </p:nvSpPr>
        <p:spPr bwMode="auto">
          <a:xfrm>
            <a:off x="1828800" y="4267200"/>
            <a:ext cx="55626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ctr" eaLnBrk="1" hangingPunct="1">
              <a:spcBef>
                <a:spcPts val="1850"/>
              </a:spcBef>
            </a:pPr>
            <a:r>
              <a:rPr lang="en-US" sz="3200" dirty="0" smtClean="0">
                <a:cs typeface="Arial" charset="0"/>
                <a:sym typeface="Arial" charset="0"/>
              </a:rPr>
              <a:t>Where we </a:t>
            </a:r>
            <a:r>
              <a:rPr lang="en-US" sz="3200" dirty="0">
                <a:cs typeface="Arial" charset="0"/>
                <a:sym typeface="Arial" charset="0"/>
              </a:rPr>
              <a:t>focus our </a:t>
            </a:r>
            <a:r>
              <a:rPr lang="en-US" sz="3200" dirty="0" smtClean="0">
                <a:cs typeface="Arial" charset="0"/>
                <a:sym typeface="Arial" charset="0"/>
              </a:rPr>
              <a:t/>
            </a:r>
            <a:br>
              <a:rPr lang="en-US" sz="3200" dirty="0" smtClean="0">
                <a:cs typeface="Arial" charset="0"/>
                <a:sym typeface="Arial" charset="0"/>
              </a:rPr>
            </a:br>
            <a:r>
              <a:rPr lang="en-US" sz="3200" dirty="0" smtClean="0">
                <a:cs typeface="Arial" charset="0"/>
                <a:sym typeface="Arial" charset="0"/>
              </a:rPr>
              <a:t>attention and get energy</a:t>
            </a:r>
            <a:endParaRPr lang="en-US" sz="3200" dirty="0">
              <a:cs typeface="Arial" charset="0"/>
              <a:sym typeface="Arial" charset="0"/>
            </a:endParaRPr>
          </a:p>
          <a:p>
            <a:pPr algn="ctr">
              <a:spcBef>
                <a:spcPct val="50000"/>
              </a:spcBef>
            </a:pPr>
            <a:r>
              <a:rPr lang="en-US" sz="1200" i="1" dirty="0">
                <a:ea typeface="ヒラギノ角ゴ Pro W3" charset="-128"/>
                <a:sym typeface="Arial" charset="0"/>
              </a:rPr>
              <a:t>Source: </a:t>
            </a:r>
            <a:r>
              <a:rPr lang="en-US" sz="1200" i="1" dirty="0" smtClean="0">
                <a:ea typeface="ヒラギノ角ゴ Pro W3" charset="-128"/>
                <a:sym typeface="Arial" charset="0"/>
              </a:rPr>
              <a:t>I</a:t>
            </a:r>
            <a:r>
              <a:rPr lang="en-US" sz="1200" i="1" dirty="0" smtClean="0"/>
              <a:t>ntroduction </a:t>
            </a:r>
            <a:r>
              <a:rPr lang="en-US" sz="1200" i="1" dirty="0"/>
              <a:t>to Myers-Briggs</a:t>
            </a:r>
            <a:r>
              <a:rPr lang="en-US" sz="800" i="1" baseline="92000" dirty="0"/>
              <a:t>®</a:t>
            </a:r>
            <a:r>
              <a:rPr lang="en-US" sz="1200" i="1" dirty="0"/>
              <a:t> Type</a:t>
            </a:r>
            <a:r>
              <a:rPr lang="en-US" sz="1200" dirty="0" smtClean="0">
                <a:ea typeface="ヒラギノ角ゴ Pro W3" charset="-128"/>
                <a:sym typeface="Arial" charset="0"/>
              </a:rPr>
              <a:t> (7th </a:t>
            </a:r>
            <a:r>
              <a:rPr lang="en-US" sz="1200" dirty="0">
                <a:ea typeface="ヒラギノ角ゴ Pro W3" charset="-128"/>
                <a:sym typeface="Arial" charset="0"/>
              </a:rPr>
              <a:t>ed.), I. B. Myers, p. </a:t>
            </a:r>
            <a:r>
              <a:rPr lang="en-US" sz="1200" dirty="0" smtClean="0">
                <a:ea typeface="ヒラギノ角ゴ Pro W3" charset="-128"/>
                <a:sym typeface="Arial" charset="0"/>
              </a:rPr>
              <a:t>5.</a:t>
            </a:r>
          </a:p>
        </p:txBody>
      </p:sp>
      <p:pic>
        <p:nvPicPr>
          <p:cNvPr id="39940" name="Picture 7" descr="E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4" t="14441" r="19180" b="41125"/>
          <a:stretch>
            <a:fillRect/>
          </a:stretch>
        </p:blipFill>
        <p:spPr bwMode="auto">
          <a:xfrm>
            <a:off x="1752600" y="990600"/>
            <a:ext cx="56388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1" name="Rectangle 9"/>
          <p:cNvSpPr>
            <a:spLocks noChangeArrowheads="1"/>
          </p:cNvSpPr>
          <p:nvPr/>
        </p:nvSpPr>
        <p:spPr bwMode="auto">
          <a:xfrm>
            <a:off x="8305800" y="6399213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fld id="{1463B51B-CF08-4906-AE71-D78C90BC8BDF}" type="slidenum">
              <a:rPr lang="en-US" sz="1400" b="1" smtClean="0">
                <a:solidFill>
                  <a:srgbClr val="FF6F08"/>
                </a:solidFill>
              </a:rPr>
              <a:pPr algn="ctr"/>
              <a:t>19</a:t>
            </a:fld>
            <a:endParaRPr lang="en-US" sz="1400" b="1" dirty="0">
              <a:solidFill>
                <a:srgbClr val="FF6F0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Your Name and Credentials</a:t>
            </a:r>
          </a:p>
        </p:txBody>
      </p:sp>
      <p:sp>
        <p:nvSpPr>
          <p:cNvPr id="22532" name="Rectangle 9"/>
          <p:cNvSpPr>
            <a:spLocks noChangeArrowheads="1"/>
          </p:cNvSpPr>
          <p:nvPr/>
        </p:nvSpPr>
        <p:spPr bwMode="auto">
          <a:xfrm>
            <a:off x="8305800" y="6399213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fld id="{2C01838D-FBDB-48A6-B7F4-969E300DE445}" type="slidenum">
              <a:rPr lang="en-US" sz="1400" b="1" smtClean="0">
                <a:solidFill>
                  <a:srgbClr val="FF6F08"/>
                </a:solidFill>
              </a:rPr>
              <a:pPr algn="ctr"/>
              <a:t>2</a:t>
            </a:fld>
            <a:endParaRPr lang="en-US" sz="1400" b="1" dirty="0">
              <a:solidFill>
                <a:srgbClr val="FF6F08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382000" cy="4876800"/>
          </a:xfrm>
        </p:spPr>
        <p:txBody>
          <a:bodyPr/>
          <a:lstStyle/>
          <a:p>
            <a:pPr eaLnBrk="1" hangingPunct="1">
              <a:spcBef>
                <a:spcPts val="768"/>
              </a:spcBef>
              <a:spcAft>
                <a:spcPts val="960"/>
              </a:spcAft>
            </a:pPr>
            <a:r>
              <a:rPr lang="en-US" dirty="0" smtClean="0"/>
              <a:t>[insert name]</a:t>
            </a:r>
          </a:p>
          <a:p>
            <a:pPr eaLnBrk="1" hangingPunct="1">
              <a:spcBef>
                <a:spcPts val="768"/>
              </a:spcBef>
              <a:spcAft>
                <a:spcPts val="960"/>
              </a:spcAft>
            </a:pPr>
            <a:r>
              <a:rPr lang="en-US" dirty="0"/>
              <a:t>MBTI</a:t>
            </a:r>
            <a:r>
              <a:rPr lang="en-US" sz="1600" i="1" baseline="92000" dirty="0"/>
              <a:t>®</a:t>
            </a:r>
            <a:r>
              <a:rPr lang="en-US" dirty="0"/>
              <a:t> Certified </a:t>
            </a:r>
            <a:r>
              <a:rPr lang="en-US" dirty="0" smtClean="0"/>
              <a:t>Practitioner</a:t>
            </a:r>
          </a:p>
          <a:p>
            <a:pPr eaLnBrk="1" hangingPunct="1">
              <a:spcBef>
                <a:spcPts val="768"/>
              </a:spcBef>
              <a:spcAft>
                <a:spcPts val="960"/>
              </a:spcAft>
            </a:pPr>
            <a:r>
              <a:rPr lang="en-US" dirty="0" smtClean="0"/>
              <a:t>[insert additional credentials]</a:t>
            </a:r>
          </a:p>
          <a:p>
            <a:pPr eaLnBrk="1" hangingPunct="1">
              <a:spcBef>
                <a:spcPts val="768"/>
              </a:spcBef>
              <a:spcAft>
                <a:spcPts val="960"/>
              </a:spcAft>
            </a:pPr>
            <a:r>
              <a:rPr lang="en-US" dirty="0" smtClean="0"/>
              <a:t>[insert your applications of type]</a:t>
            </a:r>
          </a:p>
          <a:p>
            <a:pPr eaLnBrk="1" hangingPunct="1">
              <a:spcBef>
                <a:spcPts val="768"/>
              </a:spcBef>
              <a:spcAft>
                <a:spcPts val="960"/>
              </a:spcAft>
            </a:pPr>
            <a:r>
              <a:rPr lang="en-US" dirty="0" smtClean="0"/>
              <a:t>[insert your other relevant experience]</a:t>
            </a:r>
          </a:p>
          <a:p>
            <a:pPr eaLnBrk="1" hangingPunct="1">
              <a:spcBef>
                <a:spcPts val="768"/>
              </a:spcBef>
              <a:spcAft>
                <a:spcPts val="960"/>
              </a:spcAft>
            </a:pPr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E–I Differences </a:t>
            </a:r>
            <a:endParaRPr lang="en-US" sz="1600" b="0" dirty="0" smtClean="0">
              <a:solidFill>
                <a:srgbClr val="FF0066"/>
              </a:solidFill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8534400" cy="4876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088058"/>
                </a:solidFill>
              </a:rPr>
              <a:t>People who prefer Extraversion:</a:t>
            </a:r>
            <a:r>
              <a:rPr lang="en-US" sz="2400" b="1" dirty="0" smtClean="0">
                <a:solidFill>
                  <a:srgbClr val="293535"/>
                </a:solidFill>
              </a:rPr>
              <a:t> </a:t>
            </a:r>
            <a:endParaRPr lang="en-US" sz="2400" dirty="0" smtClean="0">
              <a:solidFill>
                <a:srgbClr val="293535"/>
              </a:solidFill>
            </a:endParaRPr>
          </a:p>
          <a:p>
            <a:pPr eaLnBrk="1" hangingPunct="1"/>
            <a:r>
              <a:rPr lang="en-US" sz="2400" dirty="0" smtClean="0"/>
              <a:t>Direct their energy and attention outward </a:t>
            </a:r>
          </a:p>
          <a:p>
            <a:pPr eaLnBrk="1" hangingPunct="1"/>
            <a:r>
              <a:rPr lang="en-US" sz="2400" dirty="0" smtClean="0"/>
              <a:t>Focus on the outer world of people and activity</a:t>
            </a:r>
          </a:p>
          <a:p>
            <a:pPr eaLnBrk="1" hangingPunct="1">
              <a:buFont typeface="Wingdings" pitchFamily="2" charset="2"/>
              <a:buNone/>
            </a:pPr>
            <a:endParaRPr lang="en-US" sz="2400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088058"/>
                </a:solidFill>
              </a:rPr>
              <a:t>People who prefer Introversion:</a:t>
            </a:r>
            <a:endParaRPr lang="en-US" sz="2400" dirty="0" smtClean="0">
              <a:solidFill>
                <a:srgbClr val="293535"/>
              </a:solidFill>
            </a:endParaRPr>
          </a:p>
          <a:p>
            <a:pPr eaLnBrk="1" hangingPunct="1"/>
            <a:r>
              <a:rPr lang="en-US" sz="2400" dirty="0" smtClean="0"/>
              <a:t>Direct their energy and attention inward </a:t>
            </a:r>
          </a:p>
          <a:p>
            <a:pPr eaLnBrk="1" hangingPunct="1"/>
            <a:r>
              <a:rPr lang="en-US" sz="2400" dirty="0" smtClean="0"/>
              <a:t>Focus on their inner world of ideas and experiences</a:t>
            </a:r>
          </a:p>
          <a:p>
            <a:pPr eaLnBrk="1" hangingPunct="1">
              <a:buFont typeface="Wingdings" pitchFamily="2" charset="2"/>
              <a:buNone/>
            </a:pPr>
            <a:endParaRPr lang="en-US" sz="2400" dirty="0" smtClean="0"/>
          </a:p>
          <a:p>
            <a:pPr algn="ctr" eaLnBrk="1" hangingPunct="1">
              <a:buFont typeface="Wingdings" pitchFamily="2" charset="2"/>
              <a:buNone/>
            </a:pPr>
            <a:r>
              <a:rPr lang="en-US" sz="2400" i="1" dirty="0" smtClean="0"/>
              <a:t>We all use both preferences, but usually</a:t>
            </a:r>
          </a:p>
          <a:p>
            <a:pPr algn="ctr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z="2400" i="1" dirty="0" smtClean="0"/>
              <a:t>not with equal comfort.</a:t>
            </a:r>
          </a:p>
        </p:txBody>
      </p:sp>
      <p:sp>
        <p:nvSpPr>
          <p:cNvPr id="40964" name="Rectangle 9"/>
          <p:cNvSpPr>
            <a:spLocks noChangeArrowheads="1"/>
          </p:cNvSpPr>
          <p:nvPr/>
        </p:nvSpPr>
        <p:spPr bwMode="auto">
          <a:xfrm>
            <a:off x="8305800" y="6399213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fld id="{56D3C6BA-CB73-4E68-BA06-C7783CB131AA}" type="slidenum">
              <a:rPr lang="en-US" sz="1400" b="1" smtClean="0">
                <a:solidFill>
                  <a:srgbClr val="FF6F08"/>
                </a:solidFill>
              </a:rPr>
              <a:pPr algn="ctr"/>
              <a:t>20</a:t>
            </a:fld>
            <a:endParaRPr lang="en-US" sz="1400" b="1" dirty="0">
              <a:solidFill>
                <a:srgbClr val="FF6F08"/>
              </a:solidFill>
            </a:endParaRPr>
          </a:p>
        </p:txBody>
      </p:sp>
      <p:sp>
        <p:nvSpPr>
          <p:cNvPr id="5" name="Rectangle 3"/>
          <p:cNvSpPr>
            <a:spLocks/>
          </p:cNvSpPr>
          <p:nvPr/>
        </p:nvSpPr>
        <p:spPr bwMode="auto">
          <a:xfrm>
            <a:off x="1828800" y="5715000"/>
            <a:ext cx="5562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algn="ctr">
              <a:spcBef>
                <a:spcPct val="50000"/>
              </a:spcBef>
            </a:pPr>
            <a:r>
              <a:rPr lang="en-US" sz="1200" i="1" dirty="0" smtClean="0">
                <a:ea typeface="ヒラギノ角ゴ Pro W3" charset="-128"/>
                <a:sym typeface="Arial" charset="0"/>
              </a:rPr>
              <a:t>Source</a:t>
            </a:r>
            <a:r>
              <a:rPr lang="en-US" sz="1200" i="1" dirty="0">
                <a:ea typeface="ヒラギノ角ゴ Pro W3" charset="-128"/>
                <a:sym typeface="Arial" charset="0"/>
              </a:rPr>
              <a:t>: I</a:t>
            </a:r>
            <a:r>
              <a:rPr lang="en-US" sz="1200" i="1" dirty="0"/>
              <a:t>ntroduction to Myers-Briggs</a:t>
            </a:r>
            <a:r>
              <a:rPr lang="en-US" sz="800" i="1" baseline="92000" dirty="0"/>
              <a:t>®</a:t>
            </a:r>
            <a:r>
              <a:rPr lang="en-US" sz="1200" i="1" dirty="0"/>
              <a:t> Type</a:t>
            </a:r>
            <a:r>
              <a:rPr lang="en-US" sz="1200" dirty="0">
                <a:ea typeface="ヒラギノ角ゴ Pro W3" charset="-128"/>
                <a:sym typeface="Arial" charset="0"/>
              </a:rPr>
              <a:t> (7th ed.), I. B. Myers, p. 5.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E–I Illustration</a:t>
            </a:r>
            <a:endParaRPr lang="en-US" dirty="0" smtClean="0">
              <a:solidFill>
                <a:srgbClr val="66FF33"/>
              </a:solidFill>
            </a:endParaRPr>
          </a:p>
        </p:txBody>
      </p:sp>
      <p:pic>
        <p:nvPicPr>
          <p:cNvPr id="41987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25588"/>
            <a:ext cx="3276600" cy="2360612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88" name="Picture 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524000"/>
            <a:ext cx="3124200" cy="234791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89" name="Text Box 6"/>
          <p:cNvSpPr txBox="1">
            <a:spLocks noChangeArrowheads="1"/>
          </p:cNvSpPr>
          <p:nvPr/>
        </p:nvSpPr>
        <p:spPr bwMode="auto">
          <a:xfrm>
            <a:off x="1066800" y="4144963"/>
            <a:ext cx="70104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i="1" dirty="0" smtClean="0">
                <a:ea typeface="ヒラギノ角ゴ Pro W3" charset="-128"/>
                <a:sym typeface="Arial" charset="0"/>
              </a:rPr>
              <a:t>Source: Introduction </a:t>
            </a:r>
            <a:r>
              <a:rPr lang="en-US" sz="1200" i="1" dirty="0">
                <a:ea typeface="ヒラギノ角ゴ Pro W3" charset="-128"/>
                <a:sym typeface="Arial" charset="0"/>
              </a:rPr>
              <a:t>to Type</a:t>
            </a:r>
            <a:r>
              <a:rPr lang="en-US" sz="800" i="1" baseline="74000" dirty="0">
                <a:cs typeface="Arial" charset="0"/>
              </a:rPr>
              <a:t>®</a:t>
            </a:r>
            <a:r>
              <a:rPr lang="en-US" sz="1200" i="1" dirty="0">
                <a:ea typeface="ヒラギノ角ゴ Pro W3" charset="-128"/>
                <a:sym typeface="Arial" charset="0"/>
              </a:rPr>
              <a:t> and Change</a:t>
            </a:r>
            <a:r>
              <a:rPr lang="en-US" sz="1200" dirty="0">
                <a:ea typeface="ヒラギノ角ゴ Pro W3" charset="-128"/>
                <a:sym typeface="Arial" charset="0"/>
              </a:rPr>
              <a:t>, N. J. Barger &amp; L. K. Kirby, p</a:t>
            </a:r>
            <a:r>
              <a:rPr lang="en-US" sz="1200" dirty="0" smtClean="0">
                <a:ea typeface="ヒラギノ角ゴ Pro W3" charset="-128"/>
                <a:sym typeface="Arial" charset="0"/>
              </a:rPr>
              <a:t>. 4.</a:t>
            </a:r>
            <a:endParaRPr lang="en-US" sz="1200" dirty="0">
              <a:ea typeface="ヒラギノ角ゴ Pro W3" charset="-128"/>
              <a:sym typeface="Arial" charset="0"/>
            </a:endParaRPr>
          </a:p>
        </p:txBody>
      </p:sp>
      <p:sp>
        <p:nvSpPr>
          <p:cNvPr id="41990" name="Rectangle 9"/>
          <p:cNvSpPr>
            <a:spLocks noChangeArrowheads="1"/>
          </p:cNvSpPr>
          <p:nvPr/>
        </p:nvSpPr>
        <p:spPr bwMode="auto">
          <a:xfrm>
            <a:off x="8305800" y="6399213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fld id="{CBF86405-8945-47AC-83E4-E2B540F2E03A}" type="slidenum">
              <a:rPr lang="en-US" sz="1400" b="1" smtClean="0">
                <a:solidFill>
                  <a:srgbClr val="FF6F08"/>
                </a:solidFill>
              </a:rPr>
              <a:pPr algn="ctr"/>
              <a:t>21</a:t>
            </a:fld>
            <a:endParaRPr lang="en-US" sz="1400" b="1" dirty="0">
              <a:solidFill>
                <a:srgbClr val="FF6F0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Where People Focus Their Attention</a:t>
            </a:r>
          </a:p>
        </p:txBody>
      </p:sp>
      <p:sp>
        <p:nvSpPr>
          <p:cNvPr id="83971" name="Content Placeholder 2"/>
          <p:cNvSpPr>
            <a:spLocks noGrp="1"/>
          </p:cNvSpPr>
          <p:nvPr>
            <p:ph sz="half" idx="1"/>
          </p:nvPr>
        </p:nvSpPr>
        <p:spPr>
          <a:xfrm>
            <a:off x="381000" y="990600"/>
            <a:ext cx="4191000" cy="42672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b="1" dirty="0" smtClean="0"/>
              <a:t>People who prefer </a:t>
            </a:r>
            <a:r>
              <a:rPr lang="en-US" b="1" dirty="0" smtClean="0">
                <a:solidFill>
                  <a:srgbClr val="088058"/>
                </a:solidFill>
              </a:rPr>
              <a:t>Extraversion (E) </a:t>
            </a:r>
          </a:p>
          <a:p>
            <a:pPr marL="341313" indent="-341313" eaLnBrk="1" hangingPunct="1"/>
            <a:r>
              <a:rPr lang="en-US" sz="2400" dirty="0" smtClean="0"/>
              <a:t>Are </a:t>
            </a:r>
            <a:r>
              <a:rPr lang="en-US" sz="2400" dirty="0" err="1" smtClean="0"/>
              <a:t>energised</a:t>
            </a:r>
            <a:r>
              <a:rPr lang="en-US" sz="2400" dirty="0" smtClean="0"/>
              <a:t> by interacting with others</a:t>
            </a:r>
          </a:p>
          <a:p>
            <a:pPr marL="341313" indent="-341313" eaLnBrk="1" hangingPunct="1"/>
            <a:r>
              <a:rPr lang="en-US" sz="2400" dirty="0" smtClean="0"/>
              <a:t>Are sociable and expressive</a:t>
            </a:r>
          </a:p>
          <a:p>
            <a:pPr marL="341313" indent="-341313" eaLnBrk="1" hangingPunct="1"/>
            <a:r>
              <a:rPr lang="en-US" sz="2400" dirty="0" smtClean="0"/>
              <a:t>Prefer to communicate face-to-face</a:t>
            </a:r>
          </a:p>
          <a:p>
            <a:pPr marL="341313" indent="-341313" eaLnBrk="1" hangingPunct="1"/>
            <a:r>
              <a:rPr lang="en-US" sz="2400" dirty="0" smtClean="0"/>
              <a:t>Work out ideas by talking them through</a:t>
            </a:r>
          </a:p>
          <a:p>
            <a:pPr marL="0" indent="0" eaLnBrk="1" hangingPunct="1"/>
            <a:endParaRPr lang="en-US" sz="2000" dirty="0" smtClean="0"/>
          </a:p>
          <a:p>
            <a:pPr marL="0" indent="0" eaLnBrk="1" hangingPunct="1">
              <a:buFont typeface="Wingdings" pitchFamily="2" charset="2"/>
              <a:buNone/>
            </a:pPr>
            <a:endParaRPr lang="en-US" sz="2000" dirty="0" smtClean="0"/>
          </a:p>
        </p:txBody>
      </p:sp>
      <p:sp>
        <p:nvSpPr>
          <p:cNvPr id="83972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191000" cy="42672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b="1" dirty="0" smtClean="0"/>
              <a:t>People who prefer </a:t>
            </a:r>
            <a:r>
              <a:rPr lang="en-US" b="1" dirty="0" smtClean="0">
                <a:solidFill>
                  <a:srgbClr val="088058"/>
                </a:solidFill>
              </a:rPr>
              <a:t>Introversion (I)</a:t>
            </a:r>
          </a:p>
          <a:p>
            <a:pPr marL="341313" indent="-341313" eaLnBrk="1" hangingPunct="1"/>
            <a:r>
              <a:rPr lang="en-US" sz="2400" dirty="0" smtClean="0"/>
              <a:t>Are </a:t>
            </a:r>
            <a:r>
              <a:rPr lang="en-US" sz="2400" dirty="0" err="1" smtClean="0"/>
              <a:t>energised</a:t>
            </a:r>
            <a:r>
              <a:rPr lang="en-US" sz="2400" dirty="0" smtClean="0"/>
              <a:t> by opportunity to reflect</a:t>
            </a:r>
          </a:p>
          <a:p>
            <a:pPr marL="341313" indent="-341313" eaLnBrk="1" hangingPunct="1"/>
            <a:r>
              <a:rPr lang="en-US" sz="2400" dirty="0" smtClean="0"/>
              <a:t>Are private and </a:t>
            </a:r>
            <a:br>
              <a:rPr lang="en-US" sz="2400" dirty="0" smtClean="0"/>
            </a:br>
            <a:r>
              <a:rPr lang="en-US" sz="2400" dirty="0" smtClean="0"/>
              <a:t>contained</a:t>
            </a:r>
          </a:p>
          <a:p>
            <a:pPr marL="341313" indent="-341313" eaLnBrk="1" hangingPunct="1"/>
            <a:r>
              <a:rPr lang="en-US" sz="2400" dirty="0" smtClean="0"/>
              <a:t>Prefer to communicate </a:t>
            </a:r>
            <a:br>
              <a:rPr lang="en-US" sz="2400" dirty="0" smtClean="0"/>
            </a:br>
            <a:r>
              <a:rPr lang="en-US" sz="2400" dirty="0" smtClean="0"/>
              <a:t>by writing</a:t>
            </a:r>
          </a:p>
          <a:p>
            <a:pPr marL="341313" indent="-341313" eaLnBrk="1" hangingPunct="1"/>
            <a:r>
              <a:rPr lang="en-US" sz="2400" dirty="0" smtClean="0"/>
              <a:t>Work out ideas by thinking them through</a:t>
            </a:r>
          </a:p>
          <a:p>
            <a:pPr marL="0" indent="0" eaLnBrk="1" hangingPunct="1"/>
            <a:endParaRPr lang="en-US" sz="2400" dirty="0" smtClean="0"/>
          </a:p>
        </p:txBody>
      </p:sp>
      <p:sp>
        <p:nvSpPr>
          <p:cNvPr id="43013" name="Rectangle 9"/>
          <p:cNvSpPr>
            <a:spLocks noChangeArrowheads="1"/>
          </p:cNvSpPr>
          <p:nvPr/>
        </p:nvSpPr>
        <p:spPr bwMode="auto">
          <a:xfrm>
            <a:off x="8305800" y="6399213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fld id="{018473EC-6EBD-4D45-BE14-DA01916E535A}" type="slidenum">
              <a:rPr lang="en-US" sz="1400" b="1" smtClean="0">
                <a:solidFill>
                  <a:srgbClr val="FF6F08"/>
                </a:solidFill>
              </a:rPr>
              <a:pPr algn="ctr"/>
              <a:t>22</a:t>
            </a:fld>
            <a:endParaRPr lang="en-US" sz="1400" b="1" dirty="0">
              <a:solidFill>
                <a:srgbClr val="FF6F08"/>
              </a:solidFill>
            </a:endParaRPr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838200" y="5715000"/>
            <a:ext cx="7010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i="1" dirty="0">
                <a:ea typeface="ヒラギノ角ゴ Pro W3" charset="-128"/>
                <a:sym typeface="Arial" charset="0"/>
              </a:rPr>
              <a:t>Source: I</a:t>
            </a:r>
            <a:r>
              <a:rPr lang="en-US" sz="1200" i="1" dirty="0"/>
              <a:t>ntroduction to Myers-Briggs</a:t>
            </a:r>
            <a:r>
              <a:rPr lang="en-US" sz="800" i="1" baseline="92000" dirty="0"/>
              <a:t>®</a:t>
            </a:r>
            <a:r>
              <a:rPr lang="en-US" sz="1200" i="1" dirty="0"/>
              <a:t> Type</a:t>
            </a:r>
            <a:r>
              <a:rPr lang="en-US" sz="1200" dirty="0">
                <a:ea typeface="ヒラギノ角ゴ Pro W3" charset="-128"/>
                <a:sym typeface="Arial" charset="0"/>
              </a:rPr>
              <a:t> (7th ed.), I. B. Myers, p. 5.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686800" cy="609600"/>
          </a:xfrm>
        </p:spPr>
        <p:txBody>
          <a:bodyPr/>
          <a:lstStyle/>
          <a:p>
            <a:pPr eaLnBrk="1" hangingPunct="1"/>
            <a:r>
              <a:rPr lang="en-US" sz="4300" dirty="0" smtClean="0"/>
              <a:t>Where People Focus Their Attention </a:t>
            </a:r>
            <a:r>
              <a:rPr lang="en-US" sz="2000" dirty="0" smtClean="0"/>
              <a:t>(cont.)</a:t>
            </a:r>
          </a:p>
        </p:txBody>
      </p:sp>
      <p:sp>
        <p:nvSpPr>
          <p:cNvPr id="84995" name="Content Placeholder 2"/>
          <p:cNvSpPr>
            <a:spLocks noGrp="1"/>
          </p:cNvSpPr>
          <p:nvPr>
            <p:ph sz="half" idx="1"/>
          </p:nvPr>
        </p:nvSpPr>
        <p:spPr>
          <a:xfrm>
            <a:off x="381000" y="990600"/>
            <a:ext cx="4114800" cy="41148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b="1" dirty="0" smtClean="0"/>
              <a:t>People who prefer </a:t>
            </a:r>
            <a:r>
              <a:rPr lang="en-US" b="1" dirty="0" smtClean="0">
                <a:solidFill>
                  <a:srgbClr val="088058"/>
                </a:solidFill>
              </a:rPr>
              <a:t>Extraversion (E)</a:t>
            </a:r>
            <a:endParaRPr lang="en-US" b="1" dirty="0" smtClean="0"/>
          </a:p>
          <a:p>
            <a:pPr marL="347663" indent="-347663" eaLnBrk="1" hangingPunct="1">
              <a:defRPr/>
            </a:pPr>
            <a:r>
              <a:rPr lang="en-US" sz="2400" dirty="0" smtClean="0"/>
              <a:t>Have broad interests in many things</a:t>
            </a:r>
          </a:p>
          <a:p>
            <a:pPr marL="347663" indent="-347663" eaLnBrk="1" hangingPunct="1">
              <a:defRPr/>
            </a:pPr>
            <a:r>
              <a:rPr lang="en-US" sz="2400" dirty="0" smtClean="0"/>
              <a:t>Learn best through doing or discussing</a:t>
            </a:r>
          </a:p>
          <a:p>
            <a:pPr marL="347663" indent="-347663" eaLnBrk="1" hangingPunct="1">
              <a:defRPr/>
            </a:pPr>
            <a:r>
              <a:rPr lang="en-US" sz="2400" dirty="0" smtClean="0"/>
              <a:t>Readily take initiative in work and relationships</a:t>
            </a:r>
          </a:p>
          <a:p>
            <a:pPr marL="0" indent="0" eaLnBrk="1" hangingPunct="1">
              <a:defRPr/>
            </a:pPr>
            <a:endParaRPr lang="en-US" dirty="0" smtClean="0"/>
          </a:p>
        </p:txBody>
      </p:sp>
      <p:sp>
        <p:nvSpPr>
          <p:cNvPr id="84996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990600"/>
            <a:ext cx="4343400" cy="41148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b="1" dirty="0" smtClean="0"/>
              <a:t>People who prefer </a:t>
            </a:r>
            <a:r>
              <a:rPr lang="en-US" b="1" dirty="0" smtClean="0">
                <a:solidFill>
                  <a:srgbClr val="088058"/>
                </a:solidFill>
              </a:rPr>
              <a:t>Introversion (I)</a:t>
            </a:r>
            <a:endParaRPr lang="en-US" b="1" dirty="0" smtClean="0"/>
          </a:p>
          <a:p>
            <a:pPr marL="341313" indent="-341313" eaLnBrk="1" hangingPunct="1"/>
            <a:r>
              <a:rPr lang="en-US" sz="2400" dirty="0" smtClean="0"/>
              <a:t>Focus in depth on their interests </a:t>
            </a:r>
          </a:p>
          <a:p>
            <a:pPr marL="341313" indent="-341313" eaLnBrk="1" hangingPunct="1"/>
            <a:r>
              <a:rPr lang="en-US" sz="2400" dirty="0" smtClean="0"/>
              <a:t>Learn best by reflection, mental “practice”</a:t>
            </a:r>
          </a:p>
          <a:p>
            <a:pPr marL="341313" indent="-341313" eaLnBrk="1" hangingPunct="1"/>
            <a:r>
              <a:rPr lang="en-US" sz="2400" dirty="0" smtClean="0"/>
              <a:t>Take initiative when the situation or issue is very important to them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en-US" sz="2400" dirty="0" smtClean="0"/>
          </a:p>
          <a:p>
            <a:pPr marL="0" indent="0" eaLnBrk="1" hangingPunct="1">
              <a:buFont typeface="Wingdings" pitchFamily="2" charset="2"/>
              <a:buNone/>
            </a:pPr>
            <a:endParaRPr lang="en-US" sz="2400" dirty="0" smtClean="0"/>
          </a:p>
          <a:p>
            <a:pPr marL="0" indent="0" eaLnBrk="1" hangingPunct="1"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44037" name="Rectangle 9"/>
          <p:cNvSpPr>
            <a:spLocks noChangeArrowheads="1"/>
          </p:cNvSpPr>
          <p:nvPr/>
        </p:nvSpPr>
        <p:spPr bwMode="auto">
          <a:xfrm>
            <a:off x="8305800" y="6399213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fld id="{24C431D5-6F8E-48C2-B14D-DD13CD4AFB0E}" type="slidenum">
              <a:rPr lang="en-US" sz="1400" b="1" smtClean="0">
                <a:solidFill>
                  <a:srgbClr val="FF6F08"/>
                </a:solidFill>
              </a:rPr>
              <a:pPr algn="ctr"/>
              <a:t>23</a:t>
            </a:fld>
            <a:endParaRPr lang="en-US" sz="1400" b="1" dirty="0">
              <a:solidFill>
                <a:srgbClr val="FF6F08"/>
              </a:solidFill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838200" y="5715000"/>
            <a:ext cx="7010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i="1" dirty="0">
                <a:ea typeface="ヒラギノ角ゴ Pro W3" charset="-128"/>
                <a:sym typeface="Arial" charset="0"/>
              </a:rPr>
              <a:t>Source: I</a:t>
            </a:r>
            <a:r>
              <a:rPr lang="en-US" sz="1200" i="1" dirty="0"/>
              <a:t>ntroduction to Myers-Briggs</a:t>
            </a:r>
            <a:r>
              <a:rPr lang="en-US" sz="800" i="1" baseline="92000" dirty="0"/>
              <a:t>®</a:t>
            </a:r>
            <a:r>
              <a:rPr lang="en-US" sz="1200" i="1" dirty="0"/>
              <a:t> Type</a:t>
            </a:r>
            <a:r>
              <a:rPr lang="en-US" sz="1200" dirty="0">
                <a:ea typeface="ヒラギノ角ゴ Pro W3" charset="-128"/>
                <a:sym typeface="Arial" charset="0"/>
              </a:rPr>
              <a:t> (7th ed.), I. B. Myers, p. 5.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Key Words Associated with E–I</a:t>
            </a:r>
            <a:endParaRPr lang="en-US" dirty="0" smtClean="0">
              <a:solidFill>
                <a:srgbClr val="66FF33"/>
              </a:solidFill>
            </a:endParaRPr>
          </a:p>
        </p:txBody>
      </p:sp>
      <p:sp>
        <p:nvSpPr>
          <p:cNvPr id="38922" name="Rectangle 10"/>
          <p:cNvSpPr>
            <a:spLocks/>
          </p:cNvSpPr>
          <p:nvPr/>
        </p:nvSpPr>
        <p:spPr bwMode="auto">
          <a:xfrm>
            <a:off x="685800" y="2439988"/>
            <a:ext cx="3657600" cy="322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r" eaLnBrk="1" hangingPunct="1">
              <a:lnSpc>
                <a:spcPct val="80000"/>
              </a:lnSpc>
              <a:spcBef>
                <a:spcPts val="1400"/>
              </a:spcBef>
            </a:pPr>
            <a:r>
              <a:rPr lang="en-US" b="1">
                <a:cs typeface="Arial" charset="0"/>
                <a:sym typeface="Arial" charset="0"/>
              </a:rPr>
              <a:t>Extraversion</a:t>
            </a:r>
            <a:endParaRPr lang="en-US">
              <a:cs typeface="Arial" charset="0"/>
              <a:sym typeface="Arial" charset="0"/>
            </a:endParaRPr>
          </a:p>
          <a:p>
            <a:pPr marL="39688" algn="r" eaLnBrk="1" hangingPunct="1">
              <a:lnSpc>
                <a:spcPct val="60000"/>
              </a:lnSpc>
              <a:spcBef>
                <a:spcPts val="1400"/>
              </a:spcBef>
            </a:pPr>
            <a:r>
              <a:rPr lang="en-US">
                <a:cs typeface="Arial" charset="0"/>
                <a:sym typeface="Arial" charset="0"/>
              </a:rPr>
              <a:t>Action</a:t>
            </a:r>
          </a:p>
          <a:p>
            <a:pPr marL="39688" algn="r" eaLnBrk="1" hangingPunct="1">
              <a:lnSpc>
                <a:spcPct val="60000"/>
              </a:lnSpc>
              <a:spcBef>
                <a:spcPts val="1400"/>
              </a:spcBef>
            </a:pPr>
            <a:r>
              <a:rPr lang="en-US">
                <a:cs typeface="Arial" charset="0"/>
                <a:sym typeface="Arial" charset="0"/>
              </a:rPr>
              <a:t>Outward</a:t>
            </a:r>
          </a:p>
          <a:p>
            <a:pPr marL="39688" algn="r" eaLnBrk="1" hangingPunct="1">
              <a:lnSpc>
                <a:spcPct val="60000"/>
              </a:lnSpc>
              <a:spcBef>
                <a:spcPts val="1400"/>
              </a:spcBef>
            </a:pPr>
            <a:r>
              <a:rPr lang="en-US">
                <a:cs typeface="Arial" charset="0"/>
                <a:sym typeface="Arial" charset="0"/>
              </a:rPr>
              <a:t>People</a:t>
            </a:r>
          </a:p>
          <a:p>
            <a:pPr marL="39688" algn="r" eaLnBrk="1" hangingPunct="1">
              <a:lnSpc>
                <a:spcPct val="60000"/>
              </a:lnSpc>
              <a:spcBef>
                <a:spcPts val="1400"/>
              </a:spcBef>
            </a:pPr>
            <a:r>
              <a:rPr lang="en-US">
                <a:cs typeface="Arial" charset="0"/>
                <a:sym typeface="Arial" charset="0"/>
              </a:rPr>
              <a:t>Interaction</a:t>
            </a:r>
          </a:p>
          <a:p>
            <a:pPr marL="39688" algn="r" eaLnBrk="1" hangingPunct="1">
              <a:lnSpc>
                <a:spcPct val="60000"/>
              </a:lnSpc>
              <a:spcBef>
                <a:spcPts val="1400"/>
              </a:spcBef>
            </a:pPr>
            <a:r>
              <a:rPr lang="en-US">
                <a:cs typeface="Arial" charset="0"/>
                <a:sym typeface="Arial" charset="0"/>
              </a:rPr>
              <a:t>Many</a:t>
            </a:r>
          </a:p>
          <a:p>
            <a:pPr marL="39688" algn="r" eaLnBrk="1" hangingPunct="1">
              <a:lnSpc>
                <a:spcPct val="60000"/>
              </a:lnSpc>
              <a:spcBef>
                <a:spcPts val="1400"/>
              </a:spcBef>
            </a:pPr>
            <a:r>
              <a:rPr lang="en-US">
                <a:cs typeface="Arial" charset="0"/>
                <a:sym typeface="Arial" charset="0"/>
              </a:rPr>
              <a:t>Expressive</a:t>
            </a:r>
          </a:p>
          <a:p>
            <a:pPr marL="39688" algn="r" eaLnBrk="1" hangingPunct="1">
              <a:lnSpc>
                <a:spcPct val="60000"/>
              </a:lnSpc>
              <a:spcBef>
                <a:spcPts val="1400"/>
              </a:spcBef>
            </a:pPr>
            <a:r>
              <a:rPr lang="en-US">
                <a:cs typeface="Arial" charset="0"/>
                <a:sym typeface="Arial" charset="0"/>
              </a:rPr>
              <a:t>Do-Think-Do</a:t>
            </a:r>
          </a:p>
        </p:txBody>
      </p:sp>
      <p:sp>
        <p:nvSpPr>
          <p:cNvPr id="38923" name="Rectangle 11"/>
          <p:cNvSpPr>
            <a:spLocks/>
          </p:cNvSpPr>
          <p:nvPr/>
        </p:nvSpPr>
        <p:spPr bwMode="auto">
          <a:xfrm>
            <a:off x="4800600" y="2438400"/>
            <a:ext cx="3657600" cy="322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eaLnBrk="1" hangingPunct="1">
              <a:lnSpc>
                <a:spcPct val="80000"/>
              </a:lnSpc>
              <a:spcBef>
                <a:spcPts val="1400"/>
              </a:spcBef>
            </a:pPr>
            <a:r>
              <a:rPr lang="en-US" b="1">
                <a:cs typeface="Arial" charset="0"/>
                <a:sym typeface="Arial" charset="0"/>
              </a:rPr>
              <a:t>Introversion</a:t>
            </a:r>
            <a:endParaRPr lang="en-US">
              <a:cs typeface="Arial" charset="0"/>
              <a:sym typeface="Arial" charset="0"/>
            </a:endParaRPr>
          </a:p>
          <a:p>
            <a:pPr marL="39688" eaLnBrk="1" hangingPunct="1">
              <a:lnSpc>
                <a:spcPct val="60000"/>
              </a:lnSpc>
              <a:spcBef>
                <a:spcPts val="1400"/>
              </a:spcBef>
            </a:pPr>
            <a:r>
              <a:rPr lang="en-US">
                <a:cs typeface="Arial" charset="0"/>
                <a:sym typeface="Arial" charset="0"/>
              </a:rPr>
              <a:t>Reflection</a:t>
            </a:r>
          </a:p>
          <a:p>
            <a:pPr marL="39688" eaLnBrk="1" hangingPunct="1">
              <a:lnSpc>
                <a:spcPct val="60000"/>
              </a:lnSpc>
              <a:spcBef>
                <a:spcPts val="1400"/>
              </a:spcBef>
            </a:pPr>
            <a:r>
              <a:rPr lang="en-US">
                <a:cs typeface="Arial" charset="0"/>
                <a:sym typeface="Arial" charset="0"/>
              </a:rPr>
              <a:t>Inward</a:t>
            </a:r>
          </a:p>
          <a:p>
            <a:pPr marL="39688" eaLnBrk="1" hangingPunct="1">
              <a:lnSpc>
                <a:spcPct val="60000"/>
              </a:lnSpc>
              <a:spcBef>
                <a:spcPts val="1400"/>
              </a:spcBef>
            </a:pPr>
            <a:r>
              <a:rPr lang="en-US">
                <a:cs typeface="Arial" charset="0"/>
                <a:sym typeface="Arial" charset="0"/>
              </a:rPr>
              <a:t>Privacy</a:t>
            </a:r>
          </a:p>
          <a:p>
            <a:pPr marL="39688" eaLnBrk="1" hangingPunct="1">
              <a:lnSpc>
                <a:spcPct val="60000"/>
              </a:lnSpc>
              <a:spcBef>
                <a:spcPts val="1400"/>
              </a:spcBef>
            </a:pPr>
            <a:r>
              <a:rPr lang="en-US">
                <a:cs typeface="Arial" charset="0"/>
                <a:sym typeface="Arial" charset="0"/>
              </a:rPr>
              <a:t>Concentration</a:t>
            </a:r>
          </a:p>
          <a:p>
            <a:pPr marL="39688" eaLnBrk="1" hangingPunct="1">
              <a:lnSpc>
                <a:spcPct val="60000"/>
              </a:lnSpc>
              <a:spcBef>
                <a:spcPts val="1400"/>
              </a:spcBef>
            </a:pPr>
            <a:r>
              <a:rPr lang="en-US">
                <a:cs typeface="Arial" charset="0"/>
                <a:sym typeface="Arial" charset="0"/>
              </a:rPr>
              <a:t>Few</a:t>
            </a:r>
          </a:p>
          <a:p>
            <a:pPr marL="39688" eaLnBrk="1" hangingPunct="1">
              <a:lnSpc>
                <a:spcPct val="60000"/>
              </a:lnSpc>
              <a:spcBef>
                <a:spcPts val="1400"/>
              </a:spcBef>
            </a:pPr>
            <a:r>
              <a:rPr lang="en-US">
                <a:cs typeface="Arial" charset="0"/>
                <a:sym typeface="Arial" charset="0"/>
              </a:rPr>
              <a:t>Quiet</a:t>
            </a:r>
          </a:p>
          <a:p>
            <a:pPr marL="39688" eaLnBrk="1" hangingPunct="1">
              <a:lnSpc>
                <a:spcPct val="60000"/>
              </a:lnSpc>
              <a:spcBef>
                <a:spcPts val="1400"/>
              </a:spcBef>
            </a:pPr>
            <a:r>
              <a:rPr lang="en-US">
                <a:cs typeface="Arial" charset="0"/>
                <a:sym typeface="Arial" charset="0"/>
              </a:rPr>
              <a:t>Think-Do-Think</a:t>
            </a:r>
          </a:p>
        </p:txBody>
      </p:sp>
      <p:pic>
        <p:nvPicPr>
          <p:cNvPr id="45061" name="Picture 8" descr="EI 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28" t="14441" r="35844" b="65564"/>
          <a:stretch>
            <a:fillRect/>
          </a:stretch>
        </p:blipFill>
        <p:spPr bwMode="auto">
          <a:xfrm>
            <a:off x="3276600" y="990600"/>
            <a:ext cx="2590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2" name="Rectangle 9"/>
          <p:cNvSpPr>
            <a:spLocks noChangeArrowheads="1"/>
          </p:cNvSpPr>
          <p:nvPr/>
        </p:nvSpPr>
        <p:spPr bwMode="auto">
          <a:xfrm>
            <a:off x="8305800" y="6399213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fld id="{39755BFE-4271-43D9-957D-06B4C4FEDDE9}" type="slidenum">
              <a:rPr lang="en-US" sz="1400" b="1" smtClean="0">
                <a:solidFill>
                  <a:srgbClr val="FF6F08"/>
                </a:solidFill>
              </a:rPr>
              <a:pPr algn="ctr"/>
              <a:t>24</a:t>
            </a:fld>
            <a:endParaRPr lang="en-US" sz="1400" b="1" dirty="0">
              <a:solidFill>
                <a:srgbClr val="FF6F0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We Have a Preference</a:t>
            </a:r>
          </a:p>
        </p:txBody>
      </p:sp>
      <p:sp>
        <p:nvSpPr>
          <p:cNvPr id="4608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382000" cy="37338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sz="2800" b="1" smtClean="0"/>
              <a:t>We all do </a:t>
            </a:r>
            <a:r>
              <a:rPr lang="en-US" sz="2800" b="1" smtClean="0">
                <a:solidFill>
                  <a:srgbClr val="088058"/>
                </a:solidFill>
              </a:rPr>
              <a:t>Extraverted</a:t>
            </a:r>
            <a:r>
              <a:rPr lang="en-US" sz="2800" b="1" smtClean="0"/>
              <a:t> and </a:t>
            </a:r>
            <a:r>
              <a:rPr lang="en-US" sz="2800" b="1" smtClean="0">
                <a:solidFill>
                  <a:srgbClr val="088058"/>
                </a:solidFill>
              </a:rPr>
              <a:t>Introverted</a:t>
            </a:r>
            <a:r>
              <a:rPr lang="en-US" sz="2800" b="1" smtClean="0"/>
              <a:t> things.</a:t>
            </a:r>
            <a:br>
              <a:rPr lang="en-US" sz="2800" b="1" smtClean="0"/>
            </a:br>
            <a:r>
              <a:rPr lang="en-US" sz="2800" b="1" smtClean="0"/>
              <a:t/>
            </a:r>
            <a:br>
              <a:rPr lang="en-US" sz="2800" b="1" smtClean="0"/>
            </a:br>
            <a:r>
              <a:rPr lang="en-US" sz="2800" b="1" smtClean="0"/>
              <a:t>But we usually do </a:t>
            </a:r>
            <a:r>
              <a:rPr lang="en-US" sz="2800" b="1" i="1" smtClean="0">
                <a:solidFill>
                  <a:srgbClr val="088058"/>
                </a:solidFill>
              </a:rPr>
              <a:t>not</a:t>
            </a:r>
            <a:r>
              <a:rPr lang="en-US" sz="2800" b="1" smtClean="0"/>
              <a:t> do them</a:t>
            </a:r>
            <a:br>
              <a:rPr lang="en-US" sz="2800" b="1" smtClean="0"/>
            </a:br>
            <a:r>
              <a:rPr lang="en-US" sz="2800" b="1" smtClean="0"/>
              <a:t>with equal comfort.</a:t>
            </a:r>
            <a:br>
              <a:rPr lang="en-US" sz="2800" b="1" smtClean="0"/>
            </a:br>
            <a:r>
              <a:rPr lang="en-US" sz="2800" b="1" smtClean="0"/>
              <a:t/>
            </a:r>
            <a:br>
              <a:rPr lang="en-US" sz="2800" b="1" smtClean="0"/>
            </a:br>
            <a:r>
              <a:rPr lang="en-US" sz="2800" b="1" smtClean="0"/>
              <a:t>Most of us have a </a:t>
            </a:r>
            <a:r>
              <a:rPr lang="en-US" sz="2800" b="1" smtClean="0">
                <a:solidFill>
                  <a:srgbClr val="088058"/>
                </a:solidFill>
              </a:rPr>
              <a:t>preference</a:t>
            </a:r>
            <a:r>
              <a:rPr lang="en-US" sz="2800" b="1" smtClean="0"/>
              <a:t> for one </a:t>
            </a:r>
            <a:br>
              <a:rPr lang="en-US" sz="2800" b="1" smtClean="0"/>
            </a:br>
            <a:r>
              <a:rPr lang="en-US" sz="2800" b="1" smtClean="0"/>
              <a:t>or the other.</a:t>
            </a:r>
          </a:p>
        </p:txBody>
      </p:sp>
      <p:sp>
        <p:nvSpPr>
          <p:cNvPr id="46084" name="Rectangle 9"/>
          <p:cNvSpPr>
            <a:spLocks noChangeArrowheads="1"/>
          </p:cNvSpPr>
          <p:nvPr/>
        </p:nvSpPr>
        <p:spPr bwMode="auto">
          <a:xfrm>
            <a:off x="8305800" y="6399213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fld id="{BBC67F2D-6999-4260-8EF0-F200CFCEAC20}" type="slidenum">
              <a:rPr lang="en-US" sz="1400" b="1" smtClean="0">
                <a:solidFill>
                  <a:srgbClr val="FF6F08"/>
                </a:solidFill>
              </a:rPr>
              <a:pPr algn="ctr"/>
              <a:t>25</a:t>
            </a:fld>
            <a:endParaRPr lang="en-US" sz="1400" b="1" dirty="0">
              <a:solidFill>
                <a:srgbClr val="FF6F0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E–I Self-Assessment</a:t>
            </a:r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457200" y="990600"/>
            <a:ext cx="8305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rIns="132080" bIns="50800"/>
          <a:lstStyle/>
          <a:p>
            <a:pPr marL="39688" algn="ctr" eaLnBrk="1" hangingPunct="1"/>
            <a:r>
              <a:rPr lang="en-US" b="1"/>
              <a:t>Given the choice, which do you prefer: </a:t>
            </a:r>
            <a:br>
              <a:rPr lang="en-US" b="1"/>
            </a:br>
            <a:r>
              <a:rPr lang="en-US" b="1">
                <a:solidFill>
                  <a:srgbClr val="088058"/>
                </a:solidFill>
              </a:rPr>
              <a:t>Extraversion</a:t>
            </a:r>
            <a:r>
              <a:rPr lang="en-US" b="1"/>
              <a:t> or </a:t>
            </a:r>
            <a:r>
              <a:rPr lang="en-US" b="1">
                <a:solidFill>
                  <a:srgbClr val="088058"/>
                </a:solidFill>
              </a:rPr>
              <a:t>Introversion</a:t>
            </a:r>
            <a:r>
              <a:rPr lang="en-US" b="1"/>
              <a:t>?</a:t>
            </a:r>
            <a:r>
              <a:rPr lang="en-US" b="1">
                <a:solidFill>
                  <a:srgbClr val="5C367A"/>
                </a:solidFill>
              </a:rPr>
              <a:t> </a:t>
            </a:r>
          </a:p>
          <a:p>
            <a:pPr marL="39688" algn="ctr" eaLnBrk="1" hangingPunct="1"/>
            <a:r>
              <a:rPr lang="en-US" b="1">
                <a:solidFill>
                  <a:srgbClr val="088058"/>
                </a:solidFill>
                <a:sym typeface="Wingdings" pitchFamily="2" charset="2"/>
              </a:rPr>
              <a:t> your self-assessment</a:t>
            </a:r>
            <a:r>
              <a:rPr lang="en-US" b="1">
                <a:solidFill>
                  <a:srgbClr val="FF6F08"/>
                </a:solidFill>
              </a:rPr>
              <a:t/>
            </a:r>
            <a:br>
              <a:rPr lang="en-US" b="1">
                <a:solidFill>
                  <a:srgbClr val="FF6F08"/>
                </a:solidFill>
              </a:rPr>
            </a:br>
            <a:r>
              <a:rPr lang="en-US" b="1"/>
              <a:t/>
            </a:r>
            <a:br>
              <a:rPr lang="en-US" b="1"/>
            </a:br>
            <a:endParaRPr lang="en-US" b="1" i="1">
              <a:latin typeface="Arial Narrow" pitchFamily="34" charset="0"/>
            </a:endParaRPr>
          </a:p>
        </p:txBody>
      </p:sp>
      <p:sp>
        <p:nvSpPr>
          <p:cNvPr id="67588" name="Rectangle 4"/>
          <p:cNvSpPr>
            <a:spLocks/>
          </p:cNvSpPr>
          <p:nvPr/>
        </p:nvSpPr>
        <p:spPr bwMode="auto">
          <a:xfrm>
            <a:off x="838200" y="4762500"/>
            <a:ext cx="10668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ctr" eaLnBrk="1" hangingPunct="1">
              <a:lnSpc>
                <a:spcPct val="70000"/>
              </a:lnSpc>
              <a:spcBef>
                <a:spcPts val="1400"/>
              </a:spcBef>
            </a:pPr>
            <a:endParaRPr lang="en-US" b="1">
              <a:cs typeface="Arial" charset="0"/>
              <a:sym typeface="Arial" charset="0"/>
            </a:endParaRPr>
          </a:p>
        </p:txBody>
      </p:sp>
      <p:pic>
        <p:nvPicPr>
          <p:cNvPr id="47109" name="Picture 7" descr="E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4" t="14441" r="19180" b="41125"/>
          <a:stretch>
            <a:fillRect/>
          </a:stretch>
        </p:blipFill>
        <p:spPr bwMode="auto">
          <a:xfrm>
            <a:off x="1981200" y="2397125"/>
            <a:ext cx="51816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0" name="Rectangle 9"/>
          <p:cNvSpPr>
            <a:spLocks noChangeArrowheads="1"/>
          </p:cNvSpPr>
          <p:nvPr/>
        </p:nvSpPr>
        <p:spPr bwMode="auto">
          <a:xfrm>
            <a:off x="8305800" y="6399213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fld id="{EA0DB154-F30D-422B-95E2-6E9D74FA8616}" type="slidenum">
              <a:rPr lang="en-US" sz="1400" b="1" smtClean="0">
                <a:solidFill>
                  <a:srgbClr val="FF6F08"/>
                </a:solidFill>
              </a:rPr>
              <a:pPr algn="ctr"/>
              <a:t>26</a:t>
            </a:fld>
            <a:endParaRPr lang="en-US" sz="1400" b="1" dirty="0">
              <a:solidFill>
                <a:srgbClr val="FF6F08"/>
              </a:solidFill>
            </a:endParaRPr>
          </a:p>
        </p:txBody>
      </p:sp>
      <p:sp>
        <p:nvSpPr>
          <p:cNvPr id="11" name="Rectangle 19"/>
          <p:cNvSpPr>
            <a:spLocks noChangeArrowheads="1"/>
          </p:cNvSpPr>
          <p:nvPr/>
        </p:nvSpPr>
        <p:spPr bwMode="auto">
          <a:xfrm>
            <a:off x="5867400" y="5410200"/>
            <a:ext cx="609600" cy="609600"/>
          </a:xfrm>
          <a:prstGeom prst="rect">
            <a:avLst/>
          </a:prstGeom>
          <a:noFill/>
          <a:ln w="12700">
            <a:solidFill>
              <a:srgbClr val="606060"/>
            </a:solidFill>
            <a:round/>
            <a:headEnd/>
            <a:tailEnd/>
          </a:ln>
          <a:effectLst>
            <a:outerShdw blurRad="50800" dist="38100" dir="2700000" rotWithShape="0">
              <a:srgbClr val="80808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ＭＳ Ｐゴシック" charset="-128"/>
            </a:endParaRPr>
          </a:p>
        </p:txBody>
      </p:sp>
      <p:sp>
        <p:nvSpPr>
          <p:cNvPr id="13" name="Rectangle 19"/>
          <p:cNvSpPr>
            <a:spLocks noChangeArrowheads="1"/>
          </p:cNvSpPr>
          <p:nvPr/>
        </p:nvSpPr>
        <p:spPr bwMode="auto">
          <a:xfrm>
            <a:off x="2743200" y="5410200"/>
            <a:ext cx="609600" cy="609600"/>
          </a:xfrm>
          <a:prstGeom prst="rect">
            <a:avLst/>
          </a:prstGeom>
          <a:noFill/>
          <a:ln w="12700">
            <a:solidFill>
              <a:srgbClr val="606060"/>
            </a:solidFill>
            <a:round/>
            <a:headEnd/>
            <a:tailEnd/>
          </a:ln>
          <a:effectLst>
            <a:outerShdw blurRad="50800" dist="38100" dir="2700000" rotWithShape="0">
              <a:srgbClr val="80808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Sensing (S) or Intuition (N)</a:t>
            </a:r>
            <a:endParaRPr lang="en-US" dirty="0" smtClean="0">
              <a:solidFill>
                <a:srgbClr val="66FF33"/>
              </a:solidFill>
            </a:endParaRPr>
          </a:p>
        </p:txBody>
      </p:sp>
      <p:sp>
        <p:nvSpPr>
          <p:cNvPr id="27651" name="Rectangle 3"/>
          <p:cNvSpPr>
            <a:spLocks/>
          </p:cNvSpPr>
          <p:nvPr/>
        </p:nvSpPr>
        <p:spPr bwMode="auto">
          <a:xfrm>
            <a:off x="1828800" y="4191000"/>
            <a:ext cx="55626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ctr" eaLnBrk="1" hangingPunct="1">
              <a:spcBef>
                <a:spcPts val="1850"/>
              </a:spcBef>
            </a:pPr>
            <a:r>
              <a:rPr lang="en-US" sz="3200" dirty="0">
                <a:cs typeface="Arial" charset="0"/>
                <a:sym typeface="Arial" charset="0"/>
              </a:rPr>
              <a:t>The way we take in information and the kind of information we like and trust</a:t>
            </a:r>
          </a:p>
          <a:p>
            <a:pPr algn="ctr">
              <a:spcBef>
                <a:spcPct val="50000"/>
              </a:spcBef>
            </a:pPr>
            <a:r>
              <a:rPr lang="en-US" sz="1200" i="1" dirty="0">
                <a:ea typeface="ヒラギノ角ゴ Pro W3" charset="-128"/>
                <a:sym typeface="Arial" charset="0"/>
              </a:rPr>
              <a:t>Source: I</a:t>
            </a:r>
            <a:r>
              <a:rPr lang="en-US" sz="1200" i="1" dirty="0"/>
              <a:t>ntroduction to Myers-Briggs</a:t>
            </a:r>
            <a:r>
              <a:rPr lang="en-US" sz="800" i="1" baseline="92000" dirty="0"/>
              <a:t>®</a:t>
            </a:r>
            <a:r>
              <a:rPr lang="en-US" sz="1200" i="1" dirty="0"/>
              <a:t> Type</a:t>
            </a:r>
            <a:r>
              <a:rPr lang="en-US" sz="1200" dirty="0">
                <a:ea typeface="ヒラギノ角ゴ Pro W3" charset="-128"/>
                <a:sym typeface="Arial" charset="0"/>
              </a:rPr>
              <a:t> (7th ed.), I. B. Myers, p. </a:t>
            </a:r>
            <a:r>
              <a:rPr lang="en-US" sz="1200" dirty="0" smtClean="0">
                <a:ea typeface="ヒラギノ角ゴ Pro W3" charset="-128"/>
                <a:sym typeface="Arial" charset="0"/>
              </a:rPr>
              <a:t>5.</a:t>
            </a:r>
            <a:endParaRPr lang="en-US" sz="1200" dirty="0">
              <a:ea typeface="ヒラギノ角ゴ Pro W3" charset="-128"/>
              <a:sym typeface="Arial" charset="0"/>
            </a:endParaRPr>
          </a:p>
        </p:txBody>
      </p:sp>
      <p:pic>
        <p:nvPicPr>
          <p:cNvPr id="48132" name="Picture 8" descr="S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0" t="14441" r="17514" b="41125"/>
          <a:stretch>
            <a:fillRect/>
          </a:stretch>
        </p:blipFill>
        <p:spPr bwMode="auto">
          <a:xfrm>
            <a:off x="1676400" y="990600"/>
            <a:ext cx="58674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3" name="Rectangle 9"/>
          <p:cNvSpPr>
            <a:spLocks noChangeArrowheads="1"/>
          </p:cNvSpPr>
          <p:nvPr/>
        </p:nvSpPr>
        <p:spPr bwMode="auto">
          <a:xfrm>
            <a:off x="8305800" y="6399213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fld id="{E460E32A-6EB6-4301-B3CE-E0FF8DB9C47E}" type="slidenum">
              <a:rPr lang="en-US" sz="1400" b="1" smtClean="0">
                <a:solidFill>
                  <a:srgbClr val="FF6F08"/>
                </a:solidFill>
              </a:rPr>
              <a:pPr algn="ctr"/>
              <a:t>27</a:t>
            </a:fld>
            <a:endParaRPr lang="en-US" sz="1400" b="1" dirty="0">
              <a:solidFill>
                <a:srgbClr val="FF6F0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S–N Differences</a:t>
            </a:r>
            <a:endParaRPr lang="en-US" dirty="0" smtClean="0">
              <a:solidFill>
                <a:srgbClr val="66FF33"/>
              </a:solidFill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8534400" cy="4876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EE890B"/>
                </a:solidFill>
              </a:rPr>
              <a:t>People who prefer Sensing:</a:t>
            </a:r>
            <a:r>
              <a:rPr lang="en-US" sz="2400" b="1" dirty="0" smtClean="0">
                <a:solidFill>
                  <a:srgbClr val="293535"/>
                </a:solidFill>
              </a:rPr>
              <a:t> </a:t>
            </a:r>
            <a:endParaRPr lang="en-US" sz="2400" dirty="0" smtClean="0">
              <a:solidFill>
                <a:srgbClr val="293535"/>
              </a:solidFill>
            </a:endParaRPr>
          </a:p>
          <a:p>
            <a:pPr eaLnBrk="1" hangingPunct="1"/>
            <a:r>
              <a:rPr lang="en-US" sz="2400" dirty="0" smtClean="0">
                <a:sym typeface="Arial" charset="0"/>
              </a:rPr>
              <a:t>Focus on present realities, verifiable facts, and experience </a:t>
            </a:r>
            <a:endParaRPr lang="en-US" sz="2400" dirty="0" smtClean="0"/>
          </a:p>
          <a:p>
            <a:pPr eaLnBrk="1" hangingPunct="1">
              <a:buFont typeface="Wingdings" pitchFamily="2" charset="2"/>
              <a:buNone/>
            </a:pPr>
            <a:endParaRPr lang="en-US" sz="2400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EE890B"/>
                </a:solidFill>
              </a:rPr>
              <a:t>People who prefer Intuition:</a:t>
            </a:r>
            <a:endParaRPr lang="en-US" sz="2400" dirty="0" smtClean="0">
              <a:solidFill>
                <a:srgbClr val="293535"/>
              </a:solidFill>
            </a:endParaRPr>
          </a:p>
          <a:p>
            <a:pPr eaLnBrk="1" hangingPunct="1"/>
            <a:r>
              <a:rPr lang="en-US" sz="2400" dirty="0" smtClean="0">
                <a:cs typeface="Arial" charset="0"/>
                <a:sym typeface="Arial" charset="0"/>
              </a:rPr>
              <a:t>Focus on future possibilities, the big picture, and insights </a:t>
            </a:r>
            <a:endParaRPr lang="en-US" sz="2400" dirty="0" smtClean="0"/>
          </a:p>
          <a:p>
            <a:pPr eaLnBrk="1" hangingPunct="1">
              <a:buFont typeface="Wingdings" pitchFamily="2" charset="2"/>
              <a:buNone/>
            </a:pPr>
            <a:endParaRPr lang="en-US" sz="2400" dirty="0" smtClean="0"/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2400" i="1" dirty="0" smtClean="0">
                <a:cs typeface="Arial" charset="0"/>
                <a:sym typeface="Arial" charset="0"/>
              </a:rPr>
              <a:t>We all use both ways of perceiving, but we </a:t>
            </a:r>
            <a:br>
              <a:rPr lang="en-US" sz="2400" i="1" dirty="0" smtClean="0">
                <a:cs typeface="Arial" charset="0"/>
                <a:sym typeface="Arial" charset="0"/>
              </a:rPr>
            </a:br>
            <a:r>
              <a:rPr lang="en-US" sz="2400" i="1" dirty="0" smtClean="0">
                <a:cs typeface="Arial" charset="0"/>
                <a:sym typeface="Arial" charset="0"/>
              </a:rPr>
              <a:t>typically prefer and trust one of them more.</a:t>
            </a:r>
          </a:p>
        </p:txBody>
      </p:sp>
      <p:sp>
        <p:nvSpPr>
          <p:cNvPr id="49156" name="Rectangle 9"/>
          <p:cNvSpPr>
            <a:spLocks noChangeArrowheads="1"/>
          </p:cNvSpPr>
          <p:nvPr/>
        </p:nvSpPr>
        <p:spPr bwMode="auto">
          <a:xfrm>
            <a:off x="8305800" y="6399213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fld id="{BB142630-9751-4B3E-BC9F-E7D9D9DB87D5}" type="slidenum">
              <a:rPr lang="en-US" sz="1400" b="1" smtClean="0">
                <a:solidFill>
                  <a:srgbClr val="FF6F08"/>
                </a:solidFill>
              </a:rPr>
              <a:pPr algn="ctr"/>
              <a:t>28</a:t>
            </a:fld>
            <a:endParaRPr lang="en-US" sz="1400" b="1" dirty="0">
              <a:solidFill>
                <a:srgbClr val="FF6F08"/>
              </a:solidFill>
            </a:endParaRPr>
          </a:p>
        </p:txBody>
      </p:sp>
      <p:sp>
        <p:nvSpPr>
          <p:cNvPr id="5" name="Rectangle 3"/>
          <p:cNvSpPr>
            <a:spLocks/>
          </p:cNvSpPr>
          <p:nvPr/>
        </p:nvSpPr>
        <p:spPr bwMode="auto">
          <a:xfrm>
            <a:off x="1828800" y="5715000"/>
            <a:ext cx="5562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algn="ctr">
              <a:spcBef>
                <a:spcPct val="50000"/>
              </a:spcBef>
            </a:pPr>
            <a:r>
              <a:rPr lang="en-US" sz="1200" i="1" dirty="0">
                <a:ea typeface="ヒラギノ角ゴ Pro W3" charset="-128"/>
                <a:sym typeface="Arial" charset="0"/>
              </a:rPr>
              <a:t>Source: I</a:t>
            </a:r>
            <a:r>
              <a:rPr lang="en-US" sz="1200" i="1" dirty="0"/>
              <a:t>ntroduction to Myers-Briggs</a:t>
            </a:r>
            <a:r>
              <a:rPr lang="en-US" sz="800" i="1" baseline="92000" dirty="0"/>
              <a:t>®</a:t>
            </a:r>
            <a:r>
              <a:rPr lang="en-US" sz="1200" i="1" dirty="0"/>
              <a:t> Type</a:t>
            </a:r>
            <a:r>
              <a:rPr lang="en-US" sz="1200" dirty="0">
                <a:ea typeface="ヒラギノ角ゴ Pro W3" charset="-128"/>
                <a:sym typeface="Arial" charset="0"/>
              </a:rPr>
              <a:t> (7th ed.), I. B. Myers, p. 5.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S–N Illustration</a:t>
            </a:r>
            <a:endParaRPr lang="en-US" dirty="0" smtClean="0">
              <a:solidFill>
                <a:srgbClr val="66FF33"/>
              </a:solidFill>
            </a:endParaRPr>
          </a:p>
        </p:txBody>
      </p:sp>
      <p:pic>
        <p:nvPicPr>
          <p:cNvPr id="50179" name="Picture 8" descr="S revis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4191000" cy="2336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0" name="Picture 10" descr="N revis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524000"/>
            <a:ext cx="4191000" cy="2336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81" name="Rectangle 9"/>
          <p:cNvSpPr>
            <a:spLocks noChangeArrowheads="1"/>
          </p:cNvSpPr>
          <p:nvPr/>
        </p:nvSpPr>
        <p:spPr bwMode="auto">
          <a:xfrm>
            <a:off x="8305800" y="6399213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fld id="{E20FE61F-F6D1-4067-87C7-B654486FBE50}" type="slidenum">
              <a:rPr lang="en-US" sz="1400" b="1" smtClean="0">
                <a:solidFill>
                  <a:srgbClr val="FF6F08"/>
                </a:solidFill>
              </a:rPr>
              <a:pPr algn="ctr"/>
              <a:t>29</a:t>
            </a:fld>
            <a:endParaRPr lang="en-US" sz="1400" b="1" dirty="0">
              <a:solidFill>
                <a:srgbClr val="FF6F08"/>
              </a:solidFill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066800" y="4144963"/>
            <a:ext cx="70104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i="1" dirty="0" smtClean="0">
                <a:ea typeface="ヒラギノ角ゴ Pro W3" charset="-128"/>
                <a:sym typeface="Arial" charset="0"/>
              </a:rPr>
              <a:t>Source: Introduction </a:t>
            </a:r>
            <a:r>
              <a:rPr lang="en-US" sz="1200" i="1" dirty="0">
                <a:ea typeface="ヒラギノ角ゴ Pro W3" charset="-128"/>
                <a:sym typeface="Arial" charset="0"/>
              </a:rPr>
              <a:t>to Type</a:t>
            </a:r>
            <a:r>
              <a:rPr lang="en-US" sz="800" i="1" baseline="74000" dirty="0">
                <a:cs typeface="Arial" charset="0"/>
              </a:rPr>
              <a:t>®</a:t>
            </a:r>
            <a:r>
              <a:rPr lang="en-US" sz="1200" i="1" dirty="0">
                <a:ea typeface="ヒラギノ角ゴ Pro W3" charset="-128"/>
                <a:sym typeface="Arial" charset="0"/>
              </a:rPr>
              <a:t> and Change</a:t>
            </a:r>
            <a:r>
              <a:rPr lang="en-US" sz="1200" dirty="0">
                <a:ea typeface="ヒラギノ角ゴ Pro W3" charset="-128"/>
                <a:sym typeface="Arial" charset="0"/>
              </a:rPr>
              <a:t>, N. J. Barger &amp; L. K. Kirby, p</a:t>
            </a:r>
            <a:r>
              <a:rPr lang="en-US" sz="1200" dirty="0" smtClean="0">
                <a:ea typeface="ヒラギノ角ゴ Pro W3" charset="-128"/>
                <a:sym typeface="Arial" charset="0"/>
              </a:rPr>
              <a:t>. 4.</a:t>
            </a:r>
            <a:endParaRPr lang="en-US" sz="1200" dirty="0">
              <a:ea typeface="ヒラギノ角ゴ Pro W3" charset="-128"/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Objectives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8458200" cy="4876800"/>
          </a:xfrm>
        </p:spPr>
        <p:txBody>
          <a:bodyPr/>
          <a:lstStyle/>
          <a:p>
            <a:pPr eaLnBrk="1" hangingPunct="1">
              <a:spcAft>
                <a:spcPct val="25000"/>
              </a:spcAft>
              <a:buFont typeface="Wingdings" pitchFamily="2" charset="2"/>
              <a:buNone/>
            </a:pPr>
            <a:r>
              <a:rPr lang="en-US" dirty="0" smtClean="0"/>
              <a:t>At the end of this training you will be able to:</a:t>
            </a:r>
          </a:p>
          <a:p>
            <a:pPr eaLnBrk="1" hangingPunct="1">
              <a:spcAft>
                <a:spcPct val="25000"/>
              </a:spcAft>
            </a:pPr>
            <a:r>
              <a:rPr lang="en-US" dirty="0" smtClean="0"/>
              <a:t>[insert objective]</a:t>
            </a:r>
          </a:p>
          <a:p>
            <a:pPr eaLnBrk="1" hangingPunct="1">
              <a:spcAft>
                <a:spcPct val="25000"/>
              </a:spcAft>
            </a:pPr>
            <a:r>
              <a:rPr lang="en-US" dirty="0" smtClean="0"/>
              <a:t>[insert objective] </a:t>
            </a:r>
          </a:p>
          <a:p>
            <a:pPr eaLnBrk="1" hangingPunct="1">
              <a:spcAft>
                <a:spcPct val="25000"/>
              </a:spcAft>
            </a:pPr>
            <a:r>
              <a:rPr lang="en-US" dirty="0" smtClean="0"/>
              <a:t>[insert objective]</a:t>
            </a:r>
          </a:p>
          <a:p>
            <a:pPr eaLnBrk="1" hangingPunct="1">
              <a:buFont typeface="Wingdings" pitchFamily="2" charset="2"/>
              <a:buNone/>
            </a:pPr>
            <a:endParaRPr lang="en-US" sz="2000" b="1" i="1" dirty="0" smtClean="0">
              <a:solidFill>
                <a:srgbClr val="5C367A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b="1" i="1" dirty="0" smtClean="0"/>
              <a:t>And</a:t>
            </a:r>
            <a:endParaRPr lang="en-US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Identify ways to use differences constructively</a:t>
            </a:r>
          </a:p>
        </p:txBody>
      </p:sp>
      <p:sp>
        <p:nvSpPr>
          <p:cNvPr id="23556" name="Rectangle 9"/>
          <p:cNvSpPr>
            <a:spLocks noChangeArrowheads="1"/>
          </p:cNvSpPr>
          <p:nvPr/>
        </p:nvSpPr>
        <p:spPr bwMode="auto">
          <a:xfrm>
            <a:off x="8305800" y="6399213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fld id="{BEF9B2C7-F30C-4C0A-A8FE-B3587CC39331}" type="slidenum">
              <a:rPr lang="en-US" sz="1400" b="1" smtClean="0">
                <a:solidFill>
                  <a:srgbClr val="FF6F08"/>
                </a:solidFill>
              </a:rPr>
              <a:pPr algn="ctr"/>
              <a:t>3</a:t>
            </a:fld>
            <a:endParaRPr lang="en-US" sz="1400" b="1" dirty="0">
              <a:solidFill>
                <a:srgbClr val="FF6F0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How People Take In Information</a:t>
            </a:r>
          </a:p>
        </p:txBody>
      </p:sp>
      <p:sp>
        <p:nvSpPr>
          <p:cNvPr id="98307" name="Content Placeholder 4"/>
          <p:cNvSpPr>
            <a:spLocks noGrp="1"/>
          </p:cNvSpPr>
          <p:nvPr>
            <p:ph sz="half" idx="1"/>
          </p:nvPr>
        </p:nvSpPr>
        <p:spPr>
          <a:xfrm>
            <a:off x="381000" y="990600"/>
            <a:ext cx="4114800" cy="3505200"/>
          </a:xfrm>
        </p:spPr>
        <p:txBody>
          <a:bodyPr/>
          <a:lstStyle/>
          <a:p>
            <a:pPr marL="0" indent="0" eaLnBrk="1" hangingPunct="1">
              <a:buFont typeface="Wingdings" charset="2"/>
              <a:buNone/>
              <a:defRPr/>
            </a:pPr>
            <a:r>
              <a:rPr lang="en-US" b="1" dirty="0"/>
              <a:t>People who prefer </a:t>
            </a:r>
            <a:r>
              <a:rPr lang="en-US" b="1" dirty="0">
                <a:solidFill>
                  <a:srgbClr val="EE890B"/>
                </a:solidFill>
              </a:rPr>
              <a:t>Sensing (S)</a:t>
            </a:r>
            <a:endParaRPr lang="en-US" b="1" dirty="0"/>
          </a:p>
          <a:p>
            <a:pPr marL="347663" indent="-347663" eaLnBrk="1" hangingPunct="1">
              <a:buFont typeface="Wingdings" charset="2"/>
              <a:buChar char="§"/>
              <a:defRPr/>
            </a:pPr>
            <a:r>
              <a:rPr lang="en-US" sz="2400" dirty="0"/>
              <a:t>Focus on what is real and actual</a:t>
            </a:r>
          </a:p>
          <a:p>
            <a:pPr marL="347663" indent="-347663" eaLnBrk="1" hangingPunct="1">
              <a:buFont typeface="Wingdings" charset="2"/>
              <a:buChar char="§"/>
              <a:defRPr/>
            </a:pPr>
            <a:r>
              <a:rPr lang="en-US" sz="2400" dirty="0"/>
              <a:t>Observe and remember specifics</a:t>
            </a:r>
          </a:p>
          <a:p>
            <a:pPr marL="347663" indent="-347663" eaLnBrk="1" hangingPunct="1">
              <a:buFont typeface="Wingdings" charset="2"/>
              <a:buChar char="§"/>
              <a:defRPr/>
            </a:pPr>
            <a:r>
              <a:rPr lang="en-US" sz="2400" dirty="0"/>
              <a:t>Are </a:t>
            </a:r>
            <a:r>
              <a:rPr lang="en-US" sz="2400" dirty="0" smtClean="0"/>
              <a:t>factual, concrete, and sequential</a:t>
            </a:r>
            <a:endParaRPr lang="en-US" sz="2400" dirty="0"/>
          </a:p>
        </p:txBody>
      </p:sp>
      <p:sp>
        <p:nvSpPr>
          <p:cNvPr id="98308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114800" cy="3505200"/>
          </a:xfrm>
        </p:spPr>
        <p:txBody>
          <a:bodyPr/>
          <a:lstStyle/>
          <a:p>
            <a:pPr marL="0" indent="0" eaLnBrk="1" hangingPunct="1">
              <a:buFont typeface="Wingdings" charset="2"/>
              <a:buNone/>
              <a:defRPr/>
            </a:pPr>
            <a:r>
              <a:rPr lang="en-US" b="1" dirty="0"/>
              <a:t>People who prefer </a:t>
            </a:r>
            <a:r>
              <a:rPr lang="en-US" b="1" dirty="0">
                <a:solidFill>
                  <a:srgbClr val="EE890B"/>
                </a:solidFill>
              </a:rPr>
              <a:t>Intuition (N)</a:t>
            </a:r>
            <a:endParaRPr lang="en-US" b="1" dirty="0"/>
          </a:p>
          <a:p>
            <a:pPr marL="347663" indent="-347663" eaLnBrk="1" hangingPunct="1">
              <a:buFont typeface="Wingdings" charset="2"/>
              <a:buChar char="§"/>
              <a:defRPr/>
            </a:pPr>
            <a:r>
              <a:rPr lang="en-US" sz="2400" dirty="0"/>
              <a:t>Focus on patterns and meanings</a:t>
            </a:r>
          </a:p>
          <a:p>
            <a:pPr marL="347663" indent="-347663" eaLnBrk="1" hangingPunct="1">
              <a:buFont typeface="Wingdings" charset="2"/>
              <a:buChar char="§"/>
              <a:defRPr/>
            </a:pPr>
            <a:r>
              <a:rPr lang="en-US" sz="2400" dirty="0"/>
              <a:t>Remember specifics when they relate to a pattern</a:t>
            </a:r>
          </a:p>
          <a:p>
            <a:pPr marL="347663" indent="-347663" eaLnBrk="1" hangingPunct="1">
              <a:buFont typeface="Wingdings" charset="2"/>
              <a:buChar char="§"/>
              <a:defRPr/>
            </a:pPr>
            <a:r>
              <a:rPr lang="en-US" sz="2400" dirty="0"/>
              <a:t>Are abstract and imaginative</a:t>
            </a:r>
          </a:p>
        </p:txBody>
      </p:sp>
      <p:sp>
        <p:nvSpPr>
          <p:cNvPr id="51205" name="Rectangle 9"/>
          <p:cNvSpPr>
            <a:spLocks noChangeArrowheads="1"/>
          </p:cNvSpPr>
          <p:nvPr/>
        </p:nvSpPr>
        <p:spPr bwMode="auto">
          <a:xfrm>
            <a:off x="8305800" y="6399213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fld id="{18E6B9E5-BE05-47BA-A53E-E101790DAB82}" type="slidenum">
              <a:rPr lang="en-US" sz="1400" b="1" smtClean="0">
                <a:solidFill>
                  <a:srgbClr val="FF6F08"/>
                </a:solidFill>
              </a:rPr>
              <a:pPr algn="ctr"/>
              <a:t>30</a:t>
            </a:fld>
            <a:endParaRPr lang="en-US" sz="1400" b="1" dirty="0">
              <a:solidFill>
                <a:srgbClr val="FF6F08"/>
              </a:solidFill>
            </a:endParaRPr>
          </a:p>
        </p:txBody>
      </p:sp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381000" y="5715000"/>
            <a:ext cx="8382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i="1" dirty="0">
                <a:ea typeface="ヒラギノ角ゴ Pro W3" charset="-128"/>
                <a:sym typeface="Arial" charset="0"/>
              </a:rPr>
              <a:t>Source: I</a:t>
            </a:r>
            <a:r>
              <a:rPr lang="en-US" sz="1200" i="1" dirty="0"/>
              <a:t>ntroduction to Myers-Briggs</a:t>
            </a:r>
            <a:r>
              <a:rPr lang="en-US" sz="800" i="1" baseline="92000" dirty="0"/>
              <a:t>®</a:t>
            </a:r>
            <a:r>
              <a:rPr lang="en-US" sz="1200" i="1" dirty="0"/>
              <a:t> Type</a:t>
            </a:r>
            <a:r>
              <a:rPr lang="en-US" sz="1200" dirty="0">
                <a:ea typeface="ヒラギノ角ゴ Pro W3" charset="-128"/>
                <a:sym typeface="Arial" charset="0"/>
              </a:rPr>
              <a:t> (7th ed.), I. B. Myers, p. 5.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How People Take In Information </a:t>
            </a:r>
            <a:r>
              <a:rPr lang="en-US" sz="2400" dirty="0" smtClean="0"/>
              <a:t>(cont.)</a:t>
            </a:r>
          </a:p>
        </p:txBody>
      </p:sp>
      <p:sp>
        <p:nvSpPr>
          <p:cNvPr id="99331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b="1" dirty="0" smtClean="0"/>
              <a:t>People who prefer </a:t>
            </a:r>
            <a:r>
              <a:rPr lang="en-US" b="1" dirty="0" smtClean="0">
                <a:solidFill>
                  <a:srgbClr val="EE890B"/>
                </a:solidFill>
              </a:rPr>
              <a:t>Sensing (S)</a:t>
            </a:r>
            <a:endParaRPr lang="en-US" b="1" dirty="0" smtClean="0"/>
          </a:p>
          <a:p>
            <a:pPr marL="347663" indent="-347663" eaLnBrk="1" hangingPunct="1">
              <a:defRPr/>
            </a:pPr>
            <a:r>
              <a:rPr lang="en-US" sz="2400" dirty="0" smtClean="0"/>
              <a:t>Build carefully and thoroughly toward conclusions</a:t>
            </a:r>
          </a:p>
          <a:p>
            <a:pPr marL="347663" indent="-347663" eaLnBrk="1" hangingPunct="1">
              <a:defRPr/>
            </a:pPr>
            <a:r>
              <a:rPr lang="en-US" sz="2400" dirty="0" smtClean="0"/>
              <a:t>Understand ideas and theories through practical applications</a:t>
            </a:r>
          </a:p>
          <a:p>
            <a:pPr marL="347663" indent="-347663" eaLnBrk="1" hangingPunct="1">
              <a:defRPr/>
            </a:pPr>
            <a:r>
              <a:rPr lang="en-US" sz="2400" dirty="0" smtClean="0"/>
              <a:t>Are specific and literal </a:t>
            </a:r>
          </a:p>
          <a:p>
            <a:pPr marL="0" indent="0" eaLnBrk="1" hangingPunct="1">
              <a:buNone/>
              <a:defRPr/>
            </a:pPr>
            <a:endParaRPr lang="en-US" sz="2000" dirty="0" smtClean="0"/>
          </a:p>
          <a:p>
            <a:pPr marL="347663" indent="-347663" eaLnBrk="1" hangingPunct="1">
              <a:defRPr/>
            </a:pPr>
            <a:r>
              <a:rPr lang="en-US" sz="2400" dirty="0" smtClean="0"/>
              <a:t>Trust experience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dirty="0" smtClean="0"/>
          </a:p>
        </p:txBody>
      </p:sp>
      <p:sp>
        <p:nvSpPr>
          <p:cNvPr id="99332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114800" cy="51816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b="1" dirty="0" smtClean="0"/>
              <a:t>People who prefer </a:t>
            </a:r>
            <a:r>
              <a:rPr lang="en-US" b="1" dirty="0" smtClean="0">
                <a:solidFill>
                  <a:srgbClr val="EE890B"/>
                </a:solidFill>
              </a:rPr>
              <a:t>Intuition (N)</a:t>
            </a:r>
            <a:endParaRPr lang="en-US" b="1" dirty="0" smtClean="0"/>
          </a:p>
          <a:p>
            <a:pPr marL="347663" indent="-347663" eaLnBrk="1" hangingPunct="1">
              <a:defRPr/>
            </a:pPr>
            <a:r>
              <a:rPr lang="en-US" sz="2400" dirty="0" smtClean="0"/>
              <a:t>Move quickly to conclusions, follow hunches</a:t>
            </a:r>
          </a:p>
          <a:p>
            <a:pPr marL="347663" indent="-347663" eaLnBrk="1" hangingPunct="1">
              <a:defRPr/>
            </a:pPr>
            <a:r>
              <a:rPr lang="en-US" sz="2400" dirty="0" smtClean="0"/>
              <a:t>Generate ideas and theories; application is secondary</a:t>
            </a:r>
          </a:p>
          <a:p>
            <a:pPr marL="347663" indent="-347663" eaLnBrk="1" hangingPunct="1">
              <a:defRPr/>
            </a:pPr>
            <a:r>
              <a:rPr lang="en-US" sz="2400" dirty="0" smtClean="0"/>
              <a:t>Use metaphors and analogies</a:t>
            </a:r>
          </a:p>
          <a:p>
            <a:pPr marL="347663" indent="-347663" eaLnBrk="1" hangingPunct="1">
              <a:defRPr/>
            </a:pPr>
            <a:r>
              <a:rPr lang="en-US" sz="2400" dirty="0" smtClean="0"/>
              <a:t>Trust insight</a:t>
            </a:r>
          </a:p>
          <a:p>
            <a:pPr marL="0" indent="0" eaLnBrk="1" hangingPunct="1">
              <a:defRPr/>
            </a:pPr>
            <a:endParaRPr lang="en-US" dirty="0" smtClean="0"/>
          </a:p>
        </p:txBody>
      </p:sp>
      <p:sp>
        <p:nvSpPr>
          <p:cNvPr id="52229" name="Rectangle 9"/>
          <p:cNvSpPr>
            <a:spLocks noChangeArrowheads="1"/>
          </p:cNvSpPr>
          <p:nvPr/>
        </p:nvSpPr>
        <p:spPr bwMode="auto">
          <a:xfrm>
            <a:off x="8305800" y="6399213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fld id="{0018AA02-87E5-47DC-A871-B71E923FDCAF}" type="slidenum">
              <a:rPr lang="en-US" sz="1400" b="1" smtClean="0">
                <a:solidFill>
                  <a:srgbClr val="FF6F08"/>
                </a:solidFill>
              </a:rPr>
              <a:pPr algn="ctr"/>
              <a:t>31</a:t>
            </a:fld>
            <a:endParaRPr lang="en-US" sz="1400" b="1" dirty="0">
              <a:solidFill>
                <a:srgbClr val="FF6F08"/>
              </a:solidFill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838200" y="5715000"/>
            <a:ext cx="7010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i="1" dirty="0">
                <a:ea typeface="ヒラギノ角ゴ Pro W3" charset="-128"/>
                <a:sym typeface="Arial" charset="0"/>
              </a:rPr>
              <a:t>Source: I</a:t>
            </a:r>
            <a:r>
              <a:rPr lang="en-US" sz="1200" i="1" dirty="0"/>
              <a:t>ntroduction to Myers-Briggs</a:t>
            </a:r>
            <a:r>
              <a:rPr lang="en-US" sz="800" i="1" baseline="92000" dirty="0"/>
              <a:t>®</a:t>
            </a:r>
            <a:r>
              <a:rPr lang="en-US" sz="1200" i="1" dirty="0"/>
              <a:t> Type</a:t>
            </a:r>
            <a:r>
              <a:rPr lang="en-US" sz="1200" dirty="0">
                <a:ea typeface="ヒラギノ角ゴ Pro W3" charset="-128"/>
                <a:sym typeface="Arial" charset="0"/>
              </a:rPr>
              <a:t> (7th ed.), I. B. Myers, p. 5.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Key Words Associated with S–N</a:t>
            </a:r>
            <a:endParaRPr lang="en-US" dirty="0" smtClean="0">
              <a:solidFill>
                <a:srgbClr val="66FF33"/>
              </a:solidFill>
            </a:endParaRPr>
          </a:p>
        </p:txBody>
      </p:sp>
      <p:sp>
        <p:nvSpPr>
          <p:cNvPr id="38922" name="Rectangle 10"/>
          <p:cNvSpPr>
            <a:spLocks/>
          </p:cNvSpPr>
          <p:nvPr/>
        </p:nvSpPr>
        <p:spPr bwMode="auto">
          <a:xfrm>
            <a:off x="685800" y="2439988"/>
            <a:ext cx="3657600" cy="322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r" eaLnBrk="1" hangingPunct="1">
              <a:lnSpc>
                <a:spcPct val="90000"/>
              </a:lnSpc>
              <a:spcBef>
                <a:spcPts val="1400"/>
              </a:spcBef>
            </a:pPr>
            <a:r>
              <a:rPr lang="en-US" b="1">
                <a:cs typeface="Arial" charset="0"/>
                <a:sym typeface="Arial" charset="0"/>
              </a:rPr>
              <a:t>Sensing</a:t>
            </a:r>
            <a:endParaRPr lang="en-US">
              <a:cs typeface="Arial" charset="0"/>
              <a:sym typeface="Arial" charset="0"/>
            </a:endParaRPr>
          </a:p>
          <a:p>
            <a:pPr marL="39688" algn="r" eaLnBrk="1" hangingPunct="1">
              <a:lnSpc>
                <a:spcPct val="60000"/>
              </a:lnSpc>
              <a:spcBef>
                <a:spcPts val="1400"/>
              </a:spcBef>
            </a:pPr>
            <a:r>
              <a:rPr lang="en-US">
                <a:cs typeface="Arial" charset="0"/>
                <a:sym typeface="Arial" charset="0"/>
              </a:rPr>
              <a:t>Facts</a:t>
            </a:r>
          </a:p>
          <a:p>
            <a:pPr marL="39688" algn="r" eaLnBrk="1" hangingPunct="1">
              <a:lnSpc>
                <a:spcPct val="60000"/>
              </a:lnSpc>
              <a:spcBef>
                <a:spcPts val="1400"/>
              </a:spcBef>
            </a:pPr>
            <a:r>
              <a:rPr lang="en-US">
                <a:cs typeface="Arial" charset="0"/>
                <a:sym typeface="Arial" charset="0"/>
              </a:rPr>
              <a:t>Realistic</a:t>
            </a:r>
          </a:p>
          <a:p>
            <a:pPr marL="39688" algn="r" eaLnBrk="1" hangingPunct="1">
              <a:lnSpc>
                <a:spcPct val="60000"/>
              </a:lnSpc>
              <a:spcBef>
                <a:spcPts val="1400"/>
              </a:spcBef>
            </a:pPr>
            <a:r>
              <a:rPr lang="en-US">
                <a:cs typeface="Arial" charset="0"/>
                <a:sym typeface="Arial" charset="0"/>
              </a:rPr>
              <a:t>Specific</a:t>
            </a:r>
          </a:p>
          <a:p>
            <a:pPr marL="39688" algn="r" eaLnBrk="1" hangingPunct="1">
              <a:lnSpc>
                <a:spcPct val="60000"/>
              </a:lnSpc>
              <a:spcBef>
                <a:spcPts val="1400"/>
              </a:spcBef>
            </a:pPr>
            <a:r>
              <a:rPr lang="en-US">
                <a:cs typeface="Arial" charset="0"/>
                <a:sym typeface="Arial" charset="0"/>
              </a:rPr>
              <a:t>Present</a:t>
            </a:r>
          </a:p>
          <a:p>
            <a:pPr marL="39688" algn="r" eaLnBrk="1" hangingPunct="1">
              <a:lnSpc>
                <a:spcPct val="60000"/>
              </a:lnSpc>
              <a:spcBef>
                <a:spcPts val="1400"/>
              </a:spcBef>
            </a:pPr>
            <a:r>
              <a:rPr lang="en-US">
                <a:cs typeface="Arial" charset="0"/>
                <a:sym typeface="Arial" charset="0"/>
              </a:rPr>
              <a:t>Keep</a:t>
            </a:r>
          </a:p>
          <a:p>
            <a:pPr marL="39688" algn="r" eaLnBrk="1" hangingPunct="1">
              <a:lnSpc>
                <a:spcPct val="60000"/>
              </a:lnSpc>
              <a:spcBef>
                <a:spcPts val="1400"/>
              </a:spcBef>
            </a:pPr>
            <a:r>
              <a:rPr lang="en-US">
                <a:cs typeface="Arial" charset="0"/>
                <a:sym typeface="Arial" charset="0"/>
              </a:rPr>
              <a:t>Practical</a:t>
            </a:r>
          </a:p>
          <a:p>
            <a:pPr marL="39688" algn="r" eaLnBrk="1" hangingPunct="1">
              <a:lnSpc>
                <a:spcPct val="60000"/>
              </a:lnSpc>
              <a:spcBef>
                <a:spcPts val="1400"/>
              </a:spcBef>
            </a:pPr>
            <a:r>
              <a:rPr lang="en-US">
                <a:cs typeface="Arial" charset="0"/>
                <a:sym typeface="Arial" charset="0"/>
              </a:rPr>
              <a:t>What is</a:t>
            </a:r>
          </a:p>
        </p:txBody>
      </p:sp>
      <p:sp>
        <p:nvSpPr>
          <p:cNvPr id="38923" name="Rectangle 11"/>
          <p:cNvSpPr>
            <a:spLocks/>
          </p:cNvSpPr>
          <p:nvPr/>
        </p:nvSpPr>
        <p:spPr bwMode="auto">
          <a:xfrm>
            <a:off x="4800600" y="2438400"/>
            <a:ext cx="3657600" cy="322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eaLnBrk="1" hangingPunct="1">
              <a:lnSpc>
                <a:spcPct val="90000"/>
              </a:lnSpc>
              <a:spcBef>
                <a:spcPts val="1400"/>
              </a:spcBef>
            </a:pPr>
            <a:r>
              <a:rPr lang="en-US" b="1">
                <a:cs typeface="Arial" charset="0"/>
                <a:sym typeface="Arial" charset="0"/>
              </a:rPr>
              <a:t>Intuition</a:t>
            </a:r>
            <a:endParaRPr lang="en-US">
              <a:cs typeface="Arial" charset="0"/>
              <a:sym typeface="Arial" charset="0"/>
            </a:endParaRPr>
          </a:p>
          <a:p>
            <a:pPr marL="39688" eaLnBrk="1" hangingPunct="1">
              <a:lnSpc>
                <a:spcPct val="60000"/>
              </a:lnSpc>
              <a:spcBef>
                <a:spcPts val="1400"/>
              </a:spcBef>
            </a:pPr>
            <a:r>
              <a:rPr lang="en-US">
                <a:cs typeface="Arial" charset="0"/>
                <a:sym typeface="Arial" charset="0"/>
              </a:rPr>
              <a:t>Ideas</a:t>
            </a:r>
          </a:p>
          <a:p>
            <a:pPr marL="39688" eaLnBrk="1" hangingPunct="1">
              <a:lnSpc>
                <a:spcPct val="60000"/>
              </a:lnSpc>
              <a:spcBef>
                <a:spcPts val="1400"/>
              </a:spcBef>
            </a:pPr>
            <a:r>
              <a:rPr lang="en-US">
                <a:cs typeface="Arial" charset="0"/>
                <a:sym typeface="Arial" charset="0"/>
              </a:rPr>
              <a:t>Imaginative</a:t>
            </a:r>
          </a:p>
          <a:p>
            <a:pPr marL="39688" eaLnBrk="1" hangingPunct="1">
              <a:lnSpc>
                <a:spcPct val="60000"/>
              </a:lnSpc>
              <a:spcBef>
                <a:spcPts val="1400"/>
              </a:spcBef>
            </a:pPr>
            <a:r>
              <a:rPr lang="en-US">
                <a:cs typeface="Arial" charset="0"/>
                <a:sym typeface="Arial" charset="0"/>
              </a:rPr>
              <a:t>General</a:t>
            </a:r>
          </a:p>
          <a:p>
            <a:pPr marL="39688" eaLnBrk="1" hangingPunct="1">
              <a:lnSpc>
                <a:spcPct val="60000"/>
              </a:lnSpc>
              <a:spcBef>
                <a:spcPts val="1400"/>
              </a:spcBef>
            </a:pPr>
            <a:r>
              <a:rPr lang="en-US">
                <a:cs typeface="Arial" charset="0"/>
                <a:sym typeface="Arial" charset="0"/>
              </a:rPr>
              <a:t>Future</a:t>
            </a:r>
          </a:p>
          <a:p>
            <a:pPr marL="39688" eaLnBrk="1" hangingPunct="1">
              <a:lnSpc>
                <a:spcPct val="60000"/>
              </a:lnSpc>
              <a:spcBef>
                <a:spcPts val="1400"/>
              </a:spcBef>
            </a:pPr>
            <a:r>
              <a:rPr lang="en-US">
                <a:cs typeface="Arial" charset="0"/>
                <a:sym typeface="Arial" charset="0"/>
              </a:rPr>
              <a:t>Change</a:t>
            </a:r>
          </a:p>
          <a:p>
            <a:pPr marL="39688" eaLnBrk="1" hangingPunct="1">
              <a:lnSpc>
                <a:spcPct val="60000"/>
              </a:lnSpc>
              <a:spcBef>
                <a:spcPts val="1400"/>
              </a:spcBef>
            </a:pPr>
            <a:r>
              <a:rPr lang="en-US">
                <a:cs typeface="Arial" charset="0"/>
                <a:sym typeface="Arial" charset="0"/>
              </a:rPr>
              <a:t>Theoretical</a:t>
            </a:r>
          </a:p>
          <a:p>
            <a:pPr marL="39688" eaLnBrk="1" hangingPunct="1">
              <a:lnSpc>
                <a:spcPct val="60000"/>
              </a:lnSpc>
              <a:spcBef>
                <a:spcPts val="1400"/>
              </a:spcBef>
            </a:pPr>
            <a:r>
              <a:rPr lang="en-US">
                <a:cs typeface="Arial" charset="0"/>
                <a:sym typeface="Arial" charset="0"/>
              </a:rPr>
              <a:t>What could be</a:t>
            </a:r>
          </a:p>
        </p:txBody>
      </p:sp>
      <p:pic>
        <p:nvPicPr>
          <p:cNvPr id="53253" name="Picture 7" descr="SN 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28" t="14441" r="35844" b="65564"/>
          <a:stretch>
            <a:fillRect/>
          </a:stretch>
        </p:blipFill>
        <p:spPr bwMode="auto">
          <a:xfrm>
            <a:off x="3276600" y="990600"/>
            <a:ext cx="2590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4" name="Rectangle 9"/>
          <p:cNvSpPr>
            <a:spLocks noChangeArrowheads="1"/>
          </p:cNvSpPr>
          <p:nvPr/>
        </p:nvSpPr>
        <p:spPr bwMode="auto">
          <a:xfrm>
            <a:off x="8305800" y="6399213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fld id="{9A39E51F-A1D2-41AD-B900-F0BD5C8D114D}" type="slidenum">
              <a:rPr lang="en-US" sz="1400" b="1" smtClean="0">
                <a:solidFill>
                  <a:srgbClr val="FF6F08"/>
                </a:solidFill>
              </a:rPr>
              <a:pPr algn="ctr"/>
              <a:t>32</a:t>
            </a:fld>
            <a:endParaRPr lang="en-US" sz="1400" b="1" dirty="0">
              <a:solidFill>
                <a:srgbClr val="FF6F0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We Have a Preference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382000" cy="37338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sz="2800" b="1" smtClean="0"/>
              <a:t>We all use </a:t>
            </a:r>
            <a:r>
              <a:rPr lang="en-US" sz="2800" b="1" smtClean="0">
                <a:solidFill>
                  <a:srgbClr val="EE890B"/>
                </a:solidFill>
              </a:rPr>
              <a:t>Sensing</a:t>
            </a:r>
            <a:r>
              <a:rPr lang="en-US" sz="2800" b="1" smtClean="0"/>
              <a:t> and </a:t>
            </a:r>
            <a:r>
              <a:rPr lang="en-US" sz="2800" b="1" smtClean="0">
                <a:solidFill>
                  <a:srgbClr val="EE890B"/>
                </a:solidFill>
              </a:rPr>
              <a:t>Intuition</a:t>
            </a:r>
            <a:r>
              <a:rPr lang="en-US" sz="2800" b="1" smtClean="0"/>
              <a:t> when making our observations</a:t>
            </a:r>
            <a:r>
              <a:rPr lang="en-US" sz="2800" b="1" smtClean="0">
                <a:ea typeface="ヒラギノ角ゴ Pro W3" charset="-128"/>
              </a:rPr>
              <a:t> </a:t>
            </a:r>
            <a:r>
              <a:rPr lang="en-US" sz="2800" b="1" smtClean="0"/>
              <a:t>about the world. </a:t>
            </a:r>
            <a:br>
              <a:rPr lang="en-US" sz="2800" b="1" smtClean="0"/>
            </a:br>
            <a:r>
              <a:rPr lang="en-US" sz="2800" b="1" smtClean="0"/>
              <a:t/>
            </a:r>
            <a:br>
              <a:rPr lang="en-US" sz="2800" b="1" smtClean="0"/>
            </a:br>
            <a:r>
              <a:rPr lang="en-US" sz="2800" b="1" smtClean="0"/>
              <a:t>But we usually do </a:t>
            </a:r>
            <a:r>
              <a:rPr lang="en-US" sz="2800" b="1" i="1" smtClean="0">
                <a:solidFill>
                  <a:srgbClr val="EE890B"/>
                </a:solidFill>
              </a:rPr>
              <a:t>not</a:t>
            </a:r>
            <a:r>
              <a:rPr lang="en-US" sz="2800" b="1" smtClean="0"/>
              <a:t> use them</a:t>
            </a:r>
            <a:br>
              <a:rPr lang="en-US" sz="2800" b="1" smtClean="0"/>
            </a:br>
            <a:r>
              <a:rPr lang="en-US" sz="2800" b="1" smtClean="0"/>
              <a:t>with equal trust.</a:t>
            </a:r>
            <a:br>
              <a:rPr lang="en-US" sz="2800" b="1" smtClean="0"/>
            </a:br>
            <a:r>
              <a:rPr lang="en-US" sz="2800" b="1" smtClean="0"/>
              <a:t/>
            </a:r>
            <a:br>
              <a:rPr lang="en-US" sz="2800" b="1" smtClean="0"/>
            </a:br>
            <a:r>
              <a:rPr lang="en-US" sz="2800" b="1" smtClean="0"/>
              <a:t>Most of us have a </a:t>
            </a:r>
            <a:r>
              <a:rPr lang="en-US" sz="2800" b="1" smtClean="0">
                <a:solidFill>
                  <a:srgbClr val="EE890B"/>
                </a:solidFill>
              </a:rPr>
              <a:t>preference</a:t>
            </a:r>
            <a:r>
              <a:rPr lang="en-US" sz="2800" b="1" smtClean="0"/>
              <a:t> for one </a:t>
            </a:r>
            <a:br>
              <a:rPr lang="en-US" sz="2800" b="1" smtClean="0"/>
            </a:br>
            <a:r>
              <a:rPr lang="en-US" sz="2800" b="1" smtClean="0"/>
              <a:t>or the other.</a:t>
            </a:r>
          </a:p>
        </p:txBody>
      </p:sp>
      <p:sp>
        <p:nvSpPr>
          <p:cNvPr id="54276" name="Rectangle 9"/>
          <p:cNvSpPr>
            <a:spLocks noChangeArrowheads="1"/>
          </p:cNvSpPr>
          <p:nvPr/>
        </p:nvSpPr>
        <p:spPr bwMode="auto">
          <a:xfrm>
            <a:off x="8305800" y="6399213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fld id="{2C332514-0B6B-47A9-9BB3-B2E45777C7B7}" type="slidenum">
              <a:rPr lang="en-US" sz="1400" b="1" smtClean="0">
                <a:solidFill>
                  <a:srgbClr val="FF6F08"/>
                </a:solidFill>
              </a:rPr>
              <a:pPr algn="ctr"/>
              <a:t>33</a:t>
            </a:fld>
            <a:endParaRPr lang="en-US" sz="1400" b="1" dirty="0">
              <a:solidFill>
                <a:srgbClr val="FF6F0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S–N </a:t>
            </a:r>
            <a:r>
              <a:rPr lang="en-US" dirty="0"/>
              <a:t>Self-Assessment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57200" y="990600"/>
            <a:ext cx="8305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rIns="132080" bIns="50800"/>
          <a:lstStyle/>
          <a:p>
            <a:pPr marL="39688" algn="ctr" eaLnBrk="1" hangingPunct="1"/>
            <a:r>
              <a:rPr lang="en-US" b="1"/>
              <a:t>Given the choice, which do you prefer: </a:t>
            </a:r>
            <a:br>
              <a:rPr lang="en-US" b="1"/>
            </a:br>
            <a:r>
              <a:rPr lang="en-US" b="1">
                <a:solidFill>
                  <a:srgbClr val="EE890B"/>
                </a:solidFill>
              </a:rPr>
              <a:t>Sensing</a:t>
            </a:r>
            <a:r>
              <a:rPr lang="en-US" b="1"/>
              <a:t> or </a:t>
            </a:r>
            <a:r>
              <a:rPr lang="en-US" b="1">
                <a:solidFill>
                  <a:srgbClr val="EE890B"/>
                </a:solidFill>
              </a:rPr>
              <a:t>Intuition</a:t>
            </a:r>
            <a:r>
              <a:rPr lang="en-US" b="1"/>
              <a:t>?</a:t>
            </a:r>
            <a:r>
              <a:rPr lang="en-US" b="1">
                <a:solidFill>
                  <a:srgbClr val="5C367A"/>
                </a:solidFill>
              </a:rPr>
              <a:t> </a:t>
            </a:r>
          </a:p>
          <a:p>
            <a:pPr marL="39688" algn="ctr" eaLnBrk="1" hangingPunct="1"/>
            <a:r>
              <a:rPr lang="en-US" b="1">
                <a:solidFill>
                  <a:srgbClr val="EE890B"/>
                </a:solidFill>
                <a:sym typeface="Wingdings" pitchFamily="2" charset="2"/>
              </a:rPr>
              <a:t> </a:t>
            </a:r>
            <a:r>
              <a:rPr lang="en-US" b="1">
                <a:solidFill>
                  <a:srgbClr val="EE890B"/>
                </a:solidFill>
              </a:rPr>
              <a:t>your self-assessment</a:t>
            </a:r>
            <a:r>
              <a:rPr lang="en-US" b="1">
                <a:solidFill>
                  <a:srgbClr val="FF6F08"/>
                </a:solidFill>
              </a:rPr>
              <a:t/>
            </a:r>
            <a:br>
              <a:rPr lang="en-US" b="1">
                <a:solidFill>
                  <a:srgbClr val="FF6F08"/>
                </a:solidFill>
              </a:rPr>
            </a:br>
            <a:r>
              <a:rPr lang="en-US" b="1"/>
              <a:t/>
            </a:r>
            <a:br>
              <a:rPr lang="en-US" b="1"/>
            </a:br>
            <a:endParaRPr lang="en-US" b="1" i="1">
              <a:latin typeface="Arial Narrow" pitchFamily="34" charset="0"/>
            </a:endParaRPr>
          </a:p>
        </p:txBody>
      </p:sp>
      <p:sp>
        <p:nvSpPr>
          <p:cNvPr id="5" name="TextBox 15"/>
          <p:cNvSpPr txBox="1">
            <a:spLocks noChangeArrowheads="1"/>
          </p:cNvSpPr>
          <p:nvPr/>
        </p:nvSpPr>
        <p:spPr bwMode="auto">
          <a:xfrm>
            <a:off x="1676400" y="2667000"/>
            <a:ext cx="5257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/>
          </a:p>
        </p:txBody>
      </p:sp>
      <p:sp>
        <p:nvSpPr>
          <p:cNvPr id="6" name="Rectangle 19"/>
          <p:cNvSpPr>
            <a:spLocks noChangeArrowheads="1"/>
          </p:cNvSpPr>
          <p:nvPr/>
        </p:nvSpPr>
        <p:spPr bwMode="auto">
          <a:xfrm>
            <a:off x="5867400" y="5410200"/>
            <a:ext cx="609600" cy="609600"/>
          </a:xfrm>
          <a:prstGeom prst="rect">
            <a:avLst/>
          </a:prstGeom>
          <a:noFill/>
          <a:ln w="12700">
            <a:solidFill>
              <a:srgbClr val="606060"/>
            </a:solidFill>
            <a:round/>
            <a:headEnd/>
            <a:tailEnd/>
          </a:ln>
          <a:effectLst>
            <a:outerShdw blurRad="50800" dist="38100" dir="2700000" rotWithShape="0">
              <a:srgbClr val="80808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ＭＳ Ｐゴシック" charset="-128"/>
            </a:endParaRPr>
          </a:p>
        </p:txBody>
      </p:sp>
      <p:sp>
        <p:nvSpPr>
          <p:cNvPr id="7" name="Rectangle 19"/>
          <p:cNvSpPr>
            <a:spLocks noChangeArrowheads="1"/>
          </p:cNvSpPr>
          <p:nvPr/>
        </p:nvSpPr>
        <p:spPr bwMode="auto">
          <a:xfrm>
            <a:off x="2743200" y="5410200"/>
            <a:ext cx="609600" cy="609600"/>
          </a:xfrm>
          <a:prstGeom prst="rect">
            <a:avLst/>
          </a:prstGeom>
          <a:noFill/>
          <a:ln w="12700">
            <a:solidFill>
              <a:srgbClr val="606060"/>
            </a:solidFill>
            <a:round/>
            <a:headEnd/>
            <a:tailEnd/>
          </a:ln>
          <a:effectLst>
            <a:outerShdw blurRad="50800" dist="38100" dir="2700000" rotWithShape="0">
              <a:srgbClr val="80808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ＭＳ Ｐゴシック" charset="-128"/>
            </a:endParaRPr>
          </a:p>
        </p:txBody>
      </p:sp>
      <p:pic>
        <p:nvPicPr>
          <p:cNvPr id="8" name="Picture 8" descr="S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0" t="14441" r="17514" b="41125"/>
          <a:stretch>
            <a:fillRect/>
          </a:stretch>
        </p:blipFill>
        <p:spPr bwMode="auto">
          <a:xfrm>
            <a:off x="1905000" y="2438400"/>
            <a:ext cx="5334000" cy="277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8305800" y="6399213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fld id="{01940B9F-7E64-438C-ADBD-6A66119EF2AC}" type="slidenum">
              <a:rPr lang="en-US" sz="1400" b="1" smtClean="0">
                <a:solidFill>
                  <a:srgbClr val="FF6F08"/>
                </a:solidFill>
              </a:rPr>
              <a:pPr algn="ctr"/>
              <a:t>34</a:t>
            </a:fld>
            <a:endParaRPr lang="en-US" sz="1400" b="1" dirty="0">
              <a:solidFill>
                <a:srgbClr val="FF6F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0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Thinking (T) or Feeling (F)</a:t>
            </a:r>
            <a:endParaRPr lang="en-US" dirty="0" smtClean="0">
              <a:solidFill>
                <a:srgbClr val="66FF33"/>
              </a:solidFill>
            </a:endParaRPr>
          </a:p>
        </p:txBody>
      </p:sp>
      <p:sp>
        <p:nvSpPr>
          <p:cNvPr id="27651" name="Rectangle 3"/>
          <p:cNvSpPr>
            <a:spLocks/>
          </p:cNvSpPr>
          <p:nvPr/>
        </p:nvSpPr>
        <p:spPr bwMode="auto">
          <a:xfrm>
            <a:off x="1828800" y="4267200"/>
            <a:ext cx="55626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ctr" eaLnBrk="1" hangingPunct="1">
              <a:spcBef>
                <a:spcPts val="1850"/>
              </a:spcBef>
            </a:pPr>
            <a:r>
              <a:rPr lang="en-US" sz="3200" dirty="0">
                <a:cs typeface="Arial" charset="0"/>
                <a:sym typeface="Arial" charset="0"/>
              </a:rPr>
              <a:t>The way we make decisions</a:t>
            </a:r>
          </a:p>
          <a:p>
            <a:pPr algn="ctr">
              <a:spcBef>
                <a:spcPct val="50000"/>
              </a:spcBef>
            </a:pPr>
            <a:r>
              <a:rPr lang="en-US" sz="1200" i="1" dirty="0">
                <a:ea typeface="ヒラギノ角ゴ Pro W3" charset="-128"/>
                <a:sym typeface="Arial" charset="0"/>
              </a:rPr>
              <a:t>Source: I</a:t>
            </a:r>
            <a:r>
              <a:rPr lang="en-US" sz="1200" i="1" dirty="0"/>
              <a:t>ntroduction to Myers-Briggs</a:t>
            </a:r>
            <a:r>
              <a:rPr lang="en-US" sz="800" i="1" baseline="92000" dirty="0"/>
              <a:t>®</a:t>
            </a:r>
            <a:r>
              <a:rPr lang="en-US" sz="1200" i="1" dirty="0"/>
              <a:t> Type</a:t>
            </a:r>
            <a:r>
              <a:rPr lang="en-US" sz="1200" dirty="0">
                <a:ea typeface="ヒラギノ角ゴ Pro W3" charset="-128"/>
                <a:sym typeface="Arial" charset="0"/>
              </a:rPr>
              <a:t> (7th ed.), I. B. Myers, p. </a:t>
            </a:r>
            <a:r>
              <a:rPr lang="en-US" sz="1200" dirty="0" smtClean="0">
                <a:ea typeface="ヒラギノ角ゴ Pro W3" charset="-128"/>
                <a:sym typeface="Arial" charset="0"/>
              </a:rPr>
              <a:t>6.</a:t>
            </a:r>
            <a:endParaRPr lang="en-US" sz="1200" dirty="0">
              <a:ea typeface="ヒラギノ角ゴ Pro W3" charset="-128"/>
              <a:sym typeface="Arial" charset="0"/>
            </a:endParaRPr>
          </a:p>
        </p:txBody>
      </p:sp>
      <p:pic>
        <p:nvPicPr>
          <p:cNvPr id="56324" name="Picture 6" descr="T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0" t="14441" r="18347" b="40015"/>
          <a:stretch>
            <a:fillRect/>
          </a:stretch>
        </p:blipFill>
        <p:spPr bwMode="auto">
          <a:xfrm>
            <a:off x="1676400" y="990600"/>
            <a:ext cx="5791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5" name="Rectangle 9"/>
          <p:cNvSpPr>
            <a:spLocks noChangeArrowheads="1"/>
          </p:cNvSpPr>
          <p:nvPr/>
        </p:nvSpPr>
        <p:spPr bwMode="auto">
          <a:xfrm>
            <a:off x="8305800" y="6399213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fld id="{01940B9F-7E64-438C-ADBD-6A66119EF2AC}" type="slidenum">
              <a:rPr lang="en-US" sz="1400" b="1" smtClean="0">
                <a:solidFill>
                  <a:srgbClr val="FF6F08"/>
                </a:solidFill>
              </a:rPr>
              <a:pPr algn="ctr"/>
              <a:t>35</a:t>
            </a:fld>
            <a:endParaRPr lang="en-US" sz="1400" b="1" dirty="0">
              <a:solidFill>
                <a:srgbClr val="FF6F0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T–F Differences</a:t>
            </a:r>
            <a:endParaRPr lang="en-US" dirty="0" smtClean="0">
              <a:solidFill>
                <a:srgbClr val="66FF33"/>
              </a:solidFill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8534400" cy="4876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400" b="1" smtClean="0">
                <a:solidFill>
                  <a:srgbClr val="5C367A"/>
                </a:solidFill>
              </a:rPr>
              <a:t>People who prefer Thinking:</a:t>
            </a:r>
            <a:r>
              <a:rPr lang="en-US" sz="2400" b="1" smtClean="0">
                <a:solidFill>
                  <a:srgbClr val="293535"/>
                </a:solidFill>
              </a:rPr>
              <a:t> </a:t>
            </a:r>
            <a:endParaRPr lang="en-US" sz="2400" smtClean="0">
              <a:solidFill>
                <a:srgbClr val="293535"/>
              </a:solidFill>
            </a:endParaRPr>
          </a:p>
          <a:p>
            <a:pPr eaLnBrk="1" hangingPunct="1"/>
            <a:r>
              <a:rPr lang="en-US" sz="2400" smtClean="0"/>
              <a:t>Make their decisions based on impersonal, objective logic</a:t>
            </a:r>
          </a:p>
          <a:p>
            <a:pPr eaLnBrk="1" hangingPunct="1">
              <a:buFont typeface="Wingdings" pitchFamily="2" charset="2"/>
              <a:buNone/>
            </a:pPr>
            <a:endParaRPr lang="en-US" sz="2400" smtClean="0"/>
          </a:p>
          <a:p>
            <a:pPr eaLnBrk="1" hangingPunct="1">
              <a:buFont typeface="Wingdings" pitchFamily="2" charset="2"/>
              <a:buNone/>
            </a:pPr>
            <a:r>
              <a:rPr lang="en-US" sz="2400" b="1" smtClean="0">
                <a:solidFill>
                  <a:srgbClr val="5C367A"/>
                </a:solidFill>
              </a:rPr>
              <a:t>People who prefer Feeling:</a:t>
            </a:r>
            <a:endParaRPr lang="en-US" sz="2400" smtClean="0">
              <a:solidFill>
                <a:srgbClr val="293535"/>
              </a:solidFill>
            </a:endParaRPr>
          </a:p>
          <a:p>
            <a:pPr eaLnBrk="1" hangingPunct="1"/>
            <a:r>
              <a:rPr lang="en-US" sz="2400" smtClean="0"/>
              <a:t>Make their decisions based on personal priorities and relationships</a:t>
            </a:r>
          </a:p>
          <a:p>
            <a:pPr eaLnBrk="1" hangingPunct="1">
              <a:buFont typeface="Wingdings" pitchFamily="2" charset="2"/>
              <a:buNone/>
            </a:pPr>
            <a:endParaRPr lang="en-US" sz="2400" smtClean="0"/>
          </a:p>
          <a:p>
            <a:pPr algn="ctr" eaLnBrk="1" hangingPunct="1">
              <a:spcBef>
                <a:spcPct val="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2400" i="1" smtClean="0"/>
              <a:t>Both processes are rational and we use both,</a:t>
            </a:r>
          </a:p>
          <a:p>
            <a:pPr algn="ctr" eaLnBrk="1" hangingPunct="1">
              <a:spcBef>
                <a:spcPct val="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2400" i="1" smtClean="0"/>
              <a:t> but usually not with equal ease.</a:t>
            </a:r>
            <a:endParaRPr lang="en-US" sz="2400" i="1" smtClean="0">
              <a:cs typeface="Arial" charset="0"/>
              <a:sym typeface="Arial" charset="0"/>
            </a:endParaRPr>
          </a:p>
        </p:txBody>
      </p:sp>
      <p:sp>
        <p:nvSpPr>
          <p:cNvPr id="57348" name="Rectangle 9"/>
          <p:cNvSpPr>
            <a:spLocks noChangeArrowheads="1"/>
          </p:cNvSpPr>
          <p:nvPr/>
        </p:nvSpPr>
        <p:spPr bwMode="auto">
          <a:xfrm>
            <a:off x="8305800" y="6399213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fld id="{6065E881-2F36-49D9-A60F-EA9EB76A9A70}" type="slidenum">
              <a:rPr lang="en-US" sz="1400" b="1" smtClean="0">
                <a:solidFill>
                  <a:srgbClr val="FF6F08"/>
                </a:solidFill>
              </a:rPr>
              <a:pPr algn="ctr"/>
              <a:t>36</a:t>
            </a:fld>
            <a:endParaRPr lang="en-US" sz="1400" b="1" dirty="0">
              <a:solidFill>
                <a:srgbClr val="FF6F08"/>
              </a:solidFill>
            </a:endParaRPr>
          </a:p>
        </p:txBody>
      </p:sp>
      <p:sp>
        <p:nvSpPr>
          <p:cNvPr id="5" name="Rectangle 3"/>
          <p:cNvSpPr>
            <a:spLocks/>
          </p:cNvSpPr>
          <p:nvPr/>
        </p:nvSpPr>
        <p:spPr bwMode="auto">
          <a:xfrm>
            <a:off x="1828800" y="5715000"/>
            <a:ext cx="5562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algn="ctr">
              <a:spcBef>
                <a:spcPct val="50000"/>
              </a:spcBef>
            </a:pPr>
            <a:r>
              <a:rPr lang="en-US" sz="1200" i="1" dirty="0">
                <a:ea typeface="ヒラギノ角ゴ Pro W3" charset="-128"/>
                <a:sym typeface="Arial" charset="0"/>
              </a:rPr>
              <a:t>Source: I</a:t>
            </a:r>
            <a:r>
              <a:rPr lang="en-US" sz="1200" i="1" dirty="0"/>
              <a:t>ntroduction to Myers-Briggs</a:t>
            </a:r>
            <a:r>
              <a:rPr lang="en-US" sz="800" i="1" baseline="92000" dirty="0"/>
              <a:t>®</a:t>
            </a:r>
            <a:r>
              <a:rPr lang="en-US" sz="1200" i="1" dirty="0"/>
              <a:t> Type</a:t>
            </a:r>
            <a:r>
              <a:rPr lang="en-US" sz="1200" dirty="0">
                <a:ea typeface="ヒラギノ角ゴ Pro W3" charset="-128"/>
                <a:sym typeface="Arial" charset="0"/>
              </a:rPr>
              <a:t> (7th ed.), I. B. Myers, p. 6.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T–F Illustration</a:t>
            </a:r>
            <a:endParaRPr lang="en-US" dirty="0" smtClean="0">
              <a:solidFill>
                <a:srgbClr val="66FF33"/>
              </a:solidFill>
            </a:endParaRPr>
          </a:p>
        </p:txBody>
      </p:sp>
      <p:pic>
        <p:nvPicPr>
          <p:cNvPr id="58371" name="Picture 6" descr="T revis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" y="1544638"/>
            <a:ext cx="3613150" cy="2951162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72" name="Picture 8" descr="F revis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075" y="1524000"/>
            <a:ext cx="3641725" cy="2971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373" name="Rectangle 9"/>
          <p:cNvSpPr>
            <a:spLocks noChangeArrowheads="1"/>
          </p:cNvSpPr>
          <p:nvPr/>
        </p:nvSpPr>
        <p:spPr bwMode="auto">
          <a:xfrm>
            <a:off x="8305800" y="6399213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fld id="{C4AF3535-26A1-4EFD-933E-4BE200E5ACB3}" type="slidenum">
              <a:rPr lang="en-US" sz="1400" b="1" smtClean="0">
                <a:solidFill>
                  <a:srgbClr val="FF6F08"/>
                </a:solidFill>
              </a:rPr>
              <a:pPr algn="ctr"/>
              <a:t>37</a:t>
            </a:fld>
            <a:endParaRPr lang="en-US" sz="1400" b="1" dirty="0">
              <a:solidFill>
                <a:srgbClr val="FF6F08"/>
              </a:solidFill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066800" y="4876800"/>
            <a:ext cx="70104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i="1" dirty="0" smtClean="0">
                <a:ea typeface="ヒラギノ角ゴ Pro W3" charset="-128"/>
                <a:sym typeface="Arial" charset="0"/>
              </a:rPr>
              <a:t>Source: Introduction </a:t>
            </a:r>
            <a:r>
              <a:rPr lang="en-US" sz="1200" i="1" dirty="0">
                <a:ea typeface="ヒラギノ角ゴ Pro W3" charset="-128"/>
                <a:sym typeface="Arial" charset="0"/>
              </a:rPr>
              <a:t>to Type</a:t>
            </a:r>
            <a:r>
              <a:rPr lang="en-US" sz="800" i="1" baseline="74000" dirty="0">
                <a:cs typeface="Arial" charset="0"/>
              </a:rPr>
              <a:t>®</a:t>
            </a:r>
            <a:r>
              <a:rPr lang="en-US" sz="1200" i="1" dirty="0">
                <a:ea typeface="ヒラギノ角ゴ Pro W3" charset="-128"/>
                <a:sym typeface="Arial" charset="0"/>
              </a:rPr>
              <a:t> and Change, </a:t>
            </a:r>
            <a:r>
              <a:rPr lang="en-US" sz="1200" dirty="0">
                <a:ea typeface="ヒラギノ角ゴ Pro W3" charset="-128"/>
                <a:sym typeface="Arial" charset="0"/>
              </a:rPr>
              <a:t>N. J. Barger &amp; L. K. Kirby, p</a:t>
            </a:r>
            <a:r>
              <a:rPr lang="en-US" sz="1200" dirty="0" smtClean="0">
                <a:ea typeface="ヒラギノ角ゴ Pro W3" charset="-128"/>
                <a:sym typeface="Arial" charset="0"/>
              </a:rPr>
              <a:t>. 5.</a:t>
            </a:r>
            <a:endParaRPr lang="en-US" sz="1200" dirty="0">
              <a:ea typeface="ヒラギノ角ゴ Pro W3" charset="-128"/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How People Make Decisions</a:t>
            </a:r>
          </a:p>
        </p:txBody>
      </p:sp>
      <p:sp>
        <p:nvSpPr>
          <p:cNvPr id="112643" name="Content Placeholder 4"/>
          <p:cNvSpPr>
            <a:spLocks noGrp="1"/>
          </p:cNvSpPr>
          <p:nvPr>
            <p:ph sz="half" idx="1"/>
          </p:nvPr>
        </p:nvSpPr>
        <p:spPr>
          <a:xfrm>
            <a:off x="381000" y="990600"/>
            <a:ext cx="4114800" cy="4038600"/>
          </a:xfrm>
        </p:spPr>
        <p:txBody>
          <a:bodyPr/>
          <a:lstStyle/>
          <a:p>
            <a:pPr marL="0" indent="0" eaLnBrk="1" hangingPunct="1">
              <a:buFont typeface="Wingdings" charset="2"/>
              <a:buNone/>
              <a:defRPr/>
            </a:pPr>
            <a:r>
              <a:rPr lang="en-US" b="1" dirty="0"/>
              <a:t>People who prefer </a:t>
            </a:r>
            <a:r>
              <a:rPr lang="en-US" b="1" dirty="0">
                <a:solidFill>
                  <a:srgbClr val="5C367A"/>
                </a:solidFill>
              </a:rPr>
              <a:t>Thinking (T)</a:t>
            </a:r>
            <a:endParaRPr lang="en-US" b="1" dirty="0"/>
          </a:p>
          <a:p>
            <a:pPr marL="347663" indent="-347663" eaLnBrk="1" hangingPunct="1">
              <a:buFont typeface="Wingdings" charset="2"/>
              <a:buChar char="§"/>
              <a:defRPr/>
            </a:pPr>
            <a:r>
              <a:rPr lang="en-US" sz="2400" dirty="0"/>
              <a:t>Step back to get an objective view</a:t>
            </a:r>
          </a:p>
          <a:p>
            <a:pPr marL="347663" indent="-347663" eaLnBrk="1" hangingPunct="1">
              <a:buFont typeface="Wingdings" charset="2"/>
              <a:buChar char="§"/>
              <a:defRPr/>
            </a:pPr>
            <a:r>
              <a:rPr lang="en-US" sz="2400" dirty="0" err="1" smtClean="0"/>
              <a:t>Analyse</a:t>
            </a:r>
            <a:endParaRPr lang="en-US" sz="2400" dirty="0"/>
          </a:p>
          <a:p>
            <a:pPr marL="347663" indent="-347663" eaLnBrk="1" hangingPunct="1">
              <a:buFont typeface="Wingdings" charset="2"/>
              <a:buChar char="§"/>
              <a:defRPr/>
            </a:pPr>
            <a:r>
              <a:rPr lang="en-US" sz="2400" dirty="0"/>
              <a:t>Use cause-and-effect reasoning</a:t>
            </a:r>
          </a:p>
          <a:p>
            <a:pPr marL="347663" indent="-347663" eaLnBrk="1" hangingPunct="1">
              <a:buFont typeface="Wingdings" charset="2"/>
              <a:buChar char="§"/>
              <a:defRPr/>
            </a:pPr>
            <a:r>
              <a:rPr lang="en-US" sz="2400" dirty="0"/>
              <a:t>Solve problems with logic</a:t>
            </a:r>
          </a:p>
        </p:txBody>
      </p:sp>
      <p:sp>
        <p:nvSpPr>
          <p:cNvPr id="112644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114800" cy="40386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b="1" dirty="0" smtClean="0"/>
              <a:t>People who prefer </a:t>
            </a:r>
            <a:r>
              <a:rPr lang="en-US" b="1" dirty="0" smtClean="0">
                <a:solidFill>
                  <a:srgbClr val="5C367A"/>
                </a:solidFill>
              </a:rPr>
              <a:t>Feeling (F)</a:t>
            </a:r>
            <a:endParaRPr lang="en-US" b="1" dirty="0" smtClean="0"/>
          </a:p>
          <a:p>
            <a:pPr marL="341313" indent="-341313" eaLnBrk="1" hangingPunct="1"/>
            <a:r>
              <a:rPr lang="en-US" sz="2400" dirty="0" smtClean="0"/>
              <a:t>Step in to identify with those involved</a:t>
            </a:r>
          </a:p>
          <a:p>
            <a:pPr marL="341313" indent="-341313" eaLnBrk="1" hangingPunct="1"/>
            <a:r>
              <a:rPr lang="en-US" sz="2400" dirty="0" err="1" smtClean="0"/>
              <a:t>Empathise</a:t>
            </a:r>
            <a:endParaRPr lang="en-US" sz="2400" dirty="0" smtClean="0"/>
          </a:p>
          <a:p>
            <a:pPr marL="341313" indent="-341313" eaLnBrk="1" hangingPunct="1"/>
            <a:r>
              <a:rPr lang="en-US" sz="2400" dirty="0" smtClean="0"/>
              <a:t>Are guided by personal and group values</a:t>
            </a:r>
          </a:p>
          <a:p>
            <a:pPr marL="341313" indent="-341313" eaLnBrk="1" hangingPunct="1"/>
            <a:r>
              <a:rPr lang="en-US" sz="2400" dirty="0" smtClean="0"/>
              <a:t>Assess impacts of</a:t>
            </a:r>
            <a:r>
              <a:rPr lang="en-US" sz="2400" dirty="0" smtClean="0">
                <a:solidFill>
                  <a:srgbClr val="FF0066"/>
                </a:solidFill>
              </a:rPr>
              <a:t> </a:t>
            </a:r>
            <a:r>
              <a:rPr lang="en-US" sz="2400" dirty="0" smtClean="0"/>
              <a:t>decisions on people</a:t>
            </a:r>
          </a:p>
        </p:txBody>
      </p:sp>
      <p:sp>
        <p:nvSpPr>
          <p:cNvPr id="59397" name="Rectangle 9"/>
          <p:cNvSpPr>
            <a:spLocks noChangeArrowheads="1"/>
          </p:cNvSpPr>
          <p:nvPr/>
        </p:nvSpPr>
        <p:spPr bwMode="auto">
          <a:xfrm>
            <a:off x="8305800" y="6399213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fld id="{20FE4343-303F-47EB-BBA2-DF3F7FF923B7}" type="slidenum">
              <a:rPr lang="en-US" sz="1400" b="1" smtClean="0">
                <a:solidFill>
                  <a:srgbClr val="FF6F08"/>
                </a:solidFill>
              </a:rPr>
              <a:pPr algn="ctr"/>
              <a:t>38</a:t>
            </a:fld>
            <a:endParaRPr lang="en-US" sz="1400" b="1" dirty="0">
              <a:solidFill>
                <a:srgbClr val="FF6F08"/>
              </a:solidFill>
            </a:endParaRPr>
          </a:p>
        </p:txBody>
      </p:sp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381000" y="5715000"/>
            <a:ext cx="8382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i="1" dirty="0">
                <a:ea typeface="ヒラギノ角ゴ Pro W3" charset="-128"/>
                <a:sym typeface="Arial" charset="0"/>
              </a:rPr>
              <a:t>Source: I</a:t>
            </a:r>
            <a:r>
              <a:rPr lang="en-US" sz="1200" i="1" dirty="0"/>
              <a:t>ntroduction to Myers-Briggs</a:t>
            </a:r>
            <a:r>
              <a:rPr lang="en-US" sz="800" i="1" baseline="92000" dirty="0"/>
              <a:t>®</a:t>
            </a:r>
            <a:r>
              <a:rPr lang="en-US" sz="1200" i="1" dirty="0"/>
              <a:t> Type</a:t>
            </a:r>
            <a:r>
              <a:rPr lang="en-US" sz="1200" dirty="0">
                <a:ea typeface="ヒラギノ角ゴ Pro W3" charset="-128"/>
                <a:sym typeface="Arial" charset="0"/>
              </a:rPr>
              <a:t> (7th ed.), I. B. Myers, p. 6.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How People Make Decisions </a:t>
            </a:r>
            <a:r>
              <a:rPr lang="en-US" sz="2400" dirty="0" smtClean="0"/>
              <a:t>(cont.)</a:t>
            </a:r>
          </a:p>
        </p:txBody>
      </p:sp>
      <p:sp>
        <p:nvSpPr>
          <p:cNvPr id="113667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b="1" dirty="0" smtClean="0"/>
              <a:t>People who prefer </a:t>
            </a:r>
            <a:r>
              <a:rPr lang="en-US" b="1" dirty="0" smtClean="0">
                <a:solidFill>
                  <a:srgbClr val="5C367A"/>
                </a:solidFill>
              </a:rPr>
              <a:t>Thinking (T)</a:t>
            </a:r>
            <a:endParaRPr lang="en-US" b="1" dirty="0" smtClean="0"/>
          </a:p>
          <a:p>
            <a:pPr marL="341313" indent="-341313" eaLnBrk="1" hangingPunct="1"/>
            <a:r>
              <a:rPr lang="en-US" sz="2400" dirty="0" smtClean="0"/>
              <a:t>Strive for an objective standard of truth</a:t>
            </a:r>
          </a:p>
          <a:p>
            <a:pPr marL="341313" indent="-341313" eaLnBrk="1" hangingPunct="1"/>
            <a:r>
              <a:rPr lang="en-US" sz="2400" dirty="0" smtClean="0"/>
              <a:t>Are “reasonable”</a:t>
            </a:r>
          </a:p>
          <a:p>
            <a:pPr marL="341313" indent="-341313" eaLnBrk="1" hangingPunct="1"/>
            <a:r>
              <a:rPr lang="en-US" sz="2400" dirty="0" smtClean="0"/>
              <a:t>Can be “tough-minded”</a:t>
            </a:r>
          </a:p>
          <a:p>
            <a:pPr marL="341313" indent="-341313" eaLnBrk="1" hangingPunct="1"/>
            <a:r>
              <a:rPr lang="en-US" sz="2400" dirty="0" smtClean="0"/>
              <a:t>Are fair—want everyone to be treated equally</a:t>
            </a:r>
          </a:p>
          <a:p>
            <a:pPr marL="0" indent="0" eaLnBrk="1" hangingPunct="1"/>
            <a:endParaRPr lang="en-US" dirty="0" smtClean="0"/>
          </a:p>
        </p:txBody>
      </p:sp>
      <p:sp>
        <p:nvSpPr>
          <p:cNvPr id="113668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267200" cy="48768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b="1" dirty="0" smtClean="0"/>
              <a:t>People who prefer </a:t>
            </a:r>
            <a:r>
              <a:rPr lang="en-US" b="1" dirty="0" smtClean="0">
                <a:solidFill>
                  <a:srgbClr val="5C367A"/>
                </a:solidFill>
              </a:rPr>
              <a:t>Feeling (F)</a:t>
            </a:r>
            <a:endParaRPr lang="en-US" b="1" dirty="0" smtClean="0"/>
          </a:p>
          <a:p>
            <a:pPr marL="230188" indent="-230188" eaLnBrk="1" hangingPunct="1"/>
            <a:r>
              <a:rPr lang="en-US" sz="2400" dirty="0" smtClean="0"/>
              <a:t>Strive for harmony and positive interactions</a:t>
            </a:r>
          </a:p>
          <a:p>
            <a:pPr marL="230188" indent="-230188" eaLnBrk="1" hangingPunct="1"/>
            <a:r>
              <a:rPr lang="en-US" sz="2400" dirty="0" smtClean="0"/>
              <a:t>Are compassionate</a:t>
            </a:r>
          </a:p>
          <a:p>
            <a:pPr marL="230188" indent="-230188" eaLnBrk="1" hangingPunct="1"/>
            <a:r>
              <a:rPr lang="en-US" sz="2400" dirty="0" smtClean="0"/>
              <a:t>May appear “tenderhearted”</a:t>
            </a:r>
          </a:p>
          <a:p>
            <a:pPr marL="230188" indent="-230188" eaLnBrk="1" hangingPunct="1"/>
            <a:r>
              <a:rPr lang="en-US" sz="2400" dirty="0" smtClean="0"/>
              <a:t>Are fair—want everyone to be treated as an individual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60421" name="Rectangle 9"/>
          <p:cNvSpPr>
            <a:spLocks noChangeArrowheads="1"/>
          </p:cNvSpPr>
          <p:nvPr/>
        </p:nvSpPr>
        <p:spPr bwMode="auto">
          <a:xfrm>
            <a:off x="8305800" y="6399213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fld id="{90F66D71-7268-418F-BC44-64C7B538D830}" type="slidenum">
              <a:rPr lang="en-US" sz="1400" b="1" smtClean="0">
                <a:solidFill>
                  <a:srgbClr val="FF6F08"/>
                </a:solidFill>
              </a:rPr>
              <a:pPr algn="ctr"/>
              <a:t>39</a:t>
            </a:fld>
            <a:endParaRPr lang="en-US" sz="1400" b="1" dirty="0">
              <a:solidFill>
                <a:srgbClr val="FF6F08"/>
              </a:solidFill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81000" y="5715000"/>
            <a:ext cx="8382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i="1" dirty="0">
                <a:ea typeface="ヒラギノ角ゴ Pro W3" charset="-128"/>
                <a:sym typeface="Arial" charset="0"/>
              </a:rPr>
              <a:t>Source: I</a:t>
            </a:r>
            <a:r>
              <a:rPr lang="en-US" sz="1200" i="1" dirty="0"/>
              <a:t>ntroduction to Myers-Briggs</a:t>
            </a:r>
            <a:r>
              <a:rPr lang="en-US" sz="800" i="1" baseline="92000" dirty="0"/>
              <a:t>®</a:t>
            </a:r>
            <a:r>
              <a:rPr lang="en-US" sz="1200" i="1" dirty="0"/>
              <a:t> Type</a:t>
            </a:r>
            <a:r>
              <a:rPr lang="en-US" sz="1200" dirty="0">
                <a:ea typeface="ヒラギノ角ゴ Pro W3" charset="-128"/>
                <a:sym typeface="Arial" charset="0"/>
              </a:rPr>
              <a:t> (7th ed.), I. B. Myers, p. 6.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Achieving These Objectives</a:t>
            </a:r>
            <a:endParaRPr lang="en-US" dirty="0" smtClean="0">
              <a:solidFill>
                <a:srgbClr val="66FF33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dirty="0" smtClean="0"/>
              <a:t>To achieve these objectives, we will </a:t>
            </a:r>
            <a:br>
              <a:rPr lang="en-US" dirty="0" smtClean="0"/>
            </a:br>
            <a:r>
              <a:rPr lang="en-US" dirty="0" smtClean="0"/>
              <a:t>be using the </a:t>
            </a:r>
            <a:r>
              <a:rPr lang="en-US" b="1" i="1" dirty="0" smtClean="0">
                <a:solidFill>
                  <a:srgbClr val="207984"/>
                </a:solidFill>
              </a:rPr>
              <a:t>Myers-Briggs Type Indicator</a:t>
            </a:r>
            <a:r>
              <a:rPr lang="en-US" sz="1200" b="1" i="1" dirty="0" smtClean="0">
                <a:solidFill>
                  <a:srgbClr val="207984"/>
                </a:solidFill>
              </a:rPr>
              <a:t> </a:t>
            </a:r>
            <a:r>
              <a:rPr lang="en-US" sz="1600" b="1" i="1" baseline="100000" dirty="0" smtClean="0">
                <a:solidFill>
                  <a:srgbClr val="207984"/>
                </a:solidFill>
              </a:rPr>
              <a:t>®</a:t>
            </a:r>
            <a:r>
              <a:rPr lang="en-US" b="1" i="1" dirty="0" smtClean="0">
                <a:solidFill>
                  <a:srgbClr val="207984"/>
                </a:solidFill>
              </a:rPr>
              <a:t> </a:t>
            </a:r>
            <a:r>
              <a:rPr lang="en-US" b="1" dirty="0" smtClean="0">
                <a:solidFill>
                  <a:srgbClr val="207984"/>
                </a:solidFill>
              </a:rPr>
              <a:t>(MBTI</a:t>
            </a:r>
            <a:r>
              <a:rPr lang="en-US" sz="1600" b="1" i="1" baseline="100000" dirty="0" smtClean="0">
                <a:solidFill>
                  <a:srgbClr val="207984"/>
                </a:solidFill>
              </a:rPr>
              <a:t>®</a:t>
            </a:r>
            <a:r>
              <a:rPr lang="en-US" b="1" dirty="0" smtClean="0">
                <a:solidFill>
                  <a:srgbClr val="207984"/>
                </a:solidFill>
              </a:rPr>
              <a:t>) instrument</a:t>
            </a:r>
            <a:r>
              <a:rPr lang="en-US" dirty="0" smtClean="0">
                <a:solidFill>
                  <a:srgbClr val="207984"/>
                </a:solidFill>
              </a:rPr>
              <a:t> </a:t>
            </a:r>
            <a:r>
              <a:rPr lang="en-US" dirty="0" smtClean="0"/>
              <a:t>and looking at the ideas on which it is based</a:t>
            </a:r>
          </a:p>
        </p:txBody>
      </p:sp>
      <p:sp>
        <p:nvSpPr>
          <p:cNvPr id="24580" name="Rectangle 9"/>
          <p:cNvSpPr>
            <a:spLocks noChangeArrowheads="1"/>
          </p:cNvSpPr>
          <p:nvPr/>
        </p:nvSpPr>
        <p:spPr bwMode="auto">
          <a:xfrm>
            <a:off x="8305800" y="6399213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fld id="{E9E01E29-A1F8-4F56-AB83-C78DA0982736}" type="slidenum">
              <a:rPr lang="en-US" sz="1400" b="1" smtClean="0">
                <a:solidFill>
                  <a:srgbClr val="FF6F08"/>
                </a:solidFill>
              </a:rPr>
              <a:pPr algn="ctr"/>
              <a:t>4</a:t>
            </a:fld>
            <a:endParaRPr lang="en-US" sz="1400" b="1" dirty="0">
              <a:solidFill>
                <a:srgbClr val="FF6F0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Key Words Associated with T–F</a:t>
            </a:r>
            <a:endParaRPr lang="en-US" dirty="0" smtClean="0">
              <a:solidFill>
                <a:srgbClr val="66FF33"/>
              </a:solidFill>
            </a:endParaRPr>
          </a:p>
        </p:txBody>
      </p:sp>
      <p:sp>
        <p:nvSpPr>
          <p:cNvPr id="38922" name="Rectangle 10"/>
          <p:cNvSpPr>
            <a:spLocks/>
          </p:cNvSpPr>
          <p:nvPr/>
        </p:nvSpPr>
        <p:spPr bwMode="auto">
          <a:xfrm>
            <a:off x="685800" y="2439988"/>
            <a:ext cx="3657600" cy="322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r" eaLnBrk="1" hangingPunct="1">
              <a:lnSpc>
                <a:spcPct val="90000"/>
              </a:lnSpc>
              <a:spcBef>
                <a:spcPts val="1400"/>
              </a:spcBef>
            </a:pPr>
            <a:r>
              <a:rPr lang="en-US" b="1" dirty="0">
                <a:cs typeface="Arial" charset="0"/>
                <a:sym typeface="Arial" charset="0"/>
              </a:rPr>
              <a:t>Thinking</a:t>
            </a:r>
            <a:endParaRPr lang="en-US" dirty="0">
              <a:cs typeface="Arial" charset="0"/>
              <a:sym typeface="Arial" charset="0"/>
            </a:endParaRPr>
          </a:p>
          <a:p>
            <a:pPr marL="39688" algn="r" eaLnBrk="1" hangingPunct="1">
              <a:lnSpc>
                <a:spcPct val="60000"/>
              </a:lnSpc>
              <a:spcBef>
                <a:spcPts val="1400"/>
              </a:spcBef>
            </a:pPr>
            <a:r>
              <a:rPr lang="en-US" dirty="0">
                <a:cs typeface="Arial" charset="0"/>
                <a:sym typeface="Arial" charset="0"/>
              </a:rPr>
              <a:t>Head</a:t>
            </a:r>
          </a:p>
          <a:p>
            <a:pPr marL="39688" algn="r" eaLnBrk="1" hangingPunct="1">
              <a:lnSpc>
                <a:spcPct val="60000"/>
              </a:lnSpc>
              <a:spcBef>
                <a:spcPts val="1400"/>
              </a:spcBef>
            </a:pPr>
            <a:r>
              <a:rPr lang="en-US" dirty="0">
                <a:cs typeface="Arial" charset="0"/>
                <a:sym typeface="Arial" charset="0"/>
              </a:rPr>
              <a:t>Detached</a:t>
            </a:r>
          </a:p>
          <a:p>
            <a:pPr marL="39688" algn="r" eaLnBrk="1" hangingPunct="1">
              <a:lnSpc>
                <a:spcPct val="60000"/>
              </a:lnSpc>
              <a:spcBef>
                <a:spcPts val="1400"/>
              </a:spcBef>
            </a:pPr>
            <a:r>
              <a:rPr lang="en-US" dirty="0">
                <a:cs typeface="Arial" charset="0"/>
                <a:sym typeface="Arial" charset="0"/>
              </a:rPr>
              <a:t>Things</a:t>
            </a:r>
          </a:p>
          <a:p>
            <a:pPr marL="39688" algn="r" eaLnBrk="1" hangingPunct="1">
              <a:lnSpc>
                <a:spcPct val="60000"/>
              </a:lnSpc>
              <a:spcBef>
                <a:spcPts val="1400"/>
              </a:spcBef>
            </a:pPr>
            <a:r>
              <a:rPr lang="en-US" dirty="0">
                <a:cs typeface="Arial" charset="0"/>
                <a:sym typeface="Arial" charset="0"/>
              </a:rPr>
              <a:t>Objective</a:t>
            </a:r>
          </a:p>
          <a:p>
            <a:pPr marL="39688" algn="r" eaLnBrk="1" hangingPunct="1">
              <a:lnSpc>
                <a:spcPct val="60000"/>
              </a:lnSpc>
              <a:spcBef>
                <a:spcPts val="1400"/>
              </a:spcBef>
            </a:pPr>
            <a:r>
              <a:rPr lang="en-US" dirty="0">
                <a:cs typeface="Arial" charset="0"/>
                <a:sym typeface="Arial" charset="0"/>
              </a:rPr>
              <a:t>Critique</a:t>
            </a:r>
          </a:p>
          <a:p>
            <a:pPr marL="39688" algn="r" eaLnBrk="1" hangingPunct="1">
              <a:lnSpc>
                <a:spcPct val="60000"/>
              </a:lnSpc>
              <a:spcBef>
                <a:spcPts val="1400"/>
              </a:spcBef>
            </a:pPr>
            <a:r>
              <a:rPr lang="en-US" dirty="0" err="1" smtClean="0">
                <a:cs typeface="Arial" charset="0"/>
                <a:sym typeface="Arial" charset="0"/>
              </a:rPr>
              <a:t>Analyse</a:t>
            </a:r>
            <a:endParaRPr lang="en-US" dirty="0">
              <a:cs typeface="Arial" charset="0"/>
              <a:sym typeface="Arial" charset="0"/>
            </a:endParaRPr>
          </a:p>
          <a:p>
            <a:pPr marL="39688" algn="r" eaLnBrk="1" hangingPunct="1">
              <a:lnSpc>
                <a:spcPct val="60000"/>
              </a:lnSpc>
              <a:spcBef>
                <a:spcPts val="1400"/>
              </a:spcBef>
            </a:pPr>
            <a:r>
              <a:rPr lang="en-US" dirty="0">
                <a:cs typeface="Arial" charset="0"/>
                <a:sym typeface="Arial" charset="0"/>
              </a:rPr>
              <a:t>Firm but fair</a:t>
            </a:r>
          </a:p>
        </p:txBody>
      </p:sp>
      <p:sp>
        <p:nvSpPr>
          <p:cNvPr id="38923" name="Rectangle 11"/>
          <p:cNvSpPr>
            <a:spLocks/>
          </p:cNvSpPr>
          <p:nvPr/>
        </p:nvSpPr>
        <p:spPr bwMode="auto">
          <a:xfrm>
            <a:off x="4800600" y="2438400"/>
            <a:ext cx="3657600" cy="322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eaLnBrk="1" hangingPunct="1">
              <a:lnSpc>
                <a:spcPct val="90000"/>
              </a:lnSpc>
              <a:spcBef>
                <a:spcPts val="1400"/>
              </a:spcBef>
            </a:pPr>
            <a:r>
              <a:rPr lang="en-US" b="1">
                <a:cs typeface="Arial" charset="0"/>
                <a:sym typeface="Arial" charset="0"/>
              </a:rPr>
              <a:t>Feeling</a:t>
            </a:r>
            <a:endParaRPr lang="en-US">
              <a:cs typeface="Arial" charset="0"/>
              <a:sym typeface="Arial" charset="0"/>
            </a:endParaRPr>
          </a:p>
          <a:p>
            <a:pPr marL="39688" eaLnBrk="1" hangingPunct="1">
              <a:lnSpc>
                <a:spcPct val="60000"/>
              </a:lnSpc>
              <a:spcBef>
                <a:spcPts val="1400"/>
              </a:spcBef>
            </a:pPr>
            <a:r>
              <a:rPr lang="en-US">
                <a:cs typeface="Arial" charset="0"/>
                <a:sym typeface="Arial" charset="0"/>
              </a:rPr>
              <a:t>Heart</a:t>
            </a:r>
          </a:p>
          <a:p>
            <a:pPr marL="39688" eaLnBrk="1" hangingPunct="1">
              <a:lnSpc>
                <a:spcPct val="60000"/>
              </a:lnSpc>
              <a:spcBef>
                <a:spcPts val="1400"/>
              </a:spcBef>
            </a:pPr>
            <a:r>
              <a:rPr lang="en-US">
                <a:cs typeface="Arial" charset="0"/>
                <a:sym typeface="Arial" charset="0"/>
              </a:rPr>
              <a:t>Personal</a:t>
            </a:r>
          </a:p>
          <a:p>
            <a:pPr marL="39688" eaLnBrk="1" hangingPunct="1">
              <a:lnSpc>
                <a:spcPct val="60000"/>
              </a:lnSpc>
              <a:spcBef>
                <a:spcPts val="1400"/>
              </a:spcBef>
            </a:pPr>
            <a:r>
              <a:rPr lang="en-US">
                <a:cs typeface="Arial" charset="0"/>
                <a:sym typeface="Arial" charset="0"/>
              </a:rPr>
              <a:t>People</a:t>
            </a:r>
          </a:p>
          <a:p>
            <a:pPr marL="39688" eaLnBrk="1" hangingPunct="1">
              <a:lnSpc>
                <a:spcPct val="60000"/>
              </a:lnSpc>
              <a:spcBef>
                <a:spcPts val="1400"/>
              </a:spcBef>
            </a:pPr>
            <a:r>
              <a:rPr lang="en-US">
                <a:cs typeface="Arial" charset="0"/>
                <a:sym typeface="Arial" charset="0"/>
              </a:rPr>
              <a:t>Subjective</a:t>
            </a:r>
          </a:p>
          <a:p>
            <a:pPr marL="39688" eaLnBrk="1" hangingPunct="1">
              <a:lnSpc>
                <a:spcPct val="60000"/>
              </a:lnSpc>
              <a:spcBef>
                <a:spcPts val="1400"/>
              </a:spcBef>
            </a:pPr>
            <a:r>
              <a:rPr lang="en-US">
                <a:cs typeface="Arial" charset="0"/>
                <a:sym typeface="Arial" charset="0"/>
              </a:rPr>
              <a:t>Praise</a:t>
            </a:r>
          </a:p>
          <a:p>
            <a:pPr marL="39688" eaLnBrk="1" hangingPunct="1">
              <a:lnSpc>
                <a:spcPct val="60000"/>
              </a:lnSpc>
              <a:spcBef>
                <a:spcPts val="1400"/>
              </a:spcBef>
            </a:pPr>
            <a:r>
              <a:rPr lang="en-US">
                <a:cs typeface="Arial" charset="0"/>
                <a:sym typeface="Arial" charset="0"/>
              </a:rPr>
              <a:t>Understand</a:t>
            </a:r>
          </a:p>
          <a:p>
            <a:pPr marL="39688" eaLnBrk="1" hangingPunct="1">
              <a:lnSpc>
                <a:spcPct val="60000"/>
              </a:lnSpc>
              <a:spcBef>
                <a:spcPts val="1400"/>
              </a:spcBef>
            </a:pPr>
            <a:r>
              <a:rPr lang="en-US">
                <a:cs typeface="Arial" charset="0"/>
                <a:sym typeface="Arial" charset="0"/>
              </a:rPr>
              <a:t>Merciful</a:t>
            </a:r>
          </a:p>
        </p:txBody>
      </p:sp>
      <p:pic>
        <p:nvPicPr>
          <p:cNvPr id="61445" name="Picture 7" descr="TF 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28" t="14441" r="35844" b="65564"/>
          <a:stretch>
            <a:fillRect/>
          </a:stretch>
        </p:blipFill>
        <p:spPr bwMode="auto">
          <a:xfrm>
            <a:off x="3276600" y="990600"/>
            <a:ext cx="2590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6" name="Rectangle 9"/>
          <p:cNvSpPr>
            <a:spLocks noChangeArrowheads="1"/>
          </p:cNvSpPr>
          <p:nvPr/>
        </p:nvSpPr>
        <p:spPr bwMode="auto">
          <a:xfrm>
            <a:off x="8305800" y="6399213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fld id="{BDA4EACD-C7A2-4656-898C-11A13E56B43F}" type="slidenum">
              <a:rPr lang="en-US" sz="1400" b="1" smtClean="0">
                <a:solidFill>
                  <a:srgbClr val="FF6F08"/>
                </a:solidFill>
              </a:rPr>
              <a:pPr algn="ctr"/>
              <a:t>40</a:t>
            </a:fld>
            <a:endParaRPr lang="en-US" sz="1400" b="1" dirty="0">
              <a:solidFill>
                <a:srgbClr val="FF6F0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We Have a Preference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382000" cy="37338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sz="2800" b="1" smtClean="0"/>
              <a:t>We all use both </a:t>
            </a:r>
            <a:r>
              <a:rPr lang="en-US" sz="2800" b="1" smtClean="0">
                <a:solidFill>
                  <a:srgbClr val="5C367A"/>
                </a:solidFill>
              </a:rPr>
              <a:t>Thinking</a:t>
            </a:r>
            <a:r>
              <a:rPr lang="en-US" sz="2800" b="1" smtClean="0"/>
              <a:t> and </a:t>
            </a:r>
            <a:r>
              <a:rPr lang="en-US" sz="2800" b="1" smtClean="0">
                <a:solidFill>
                  <a:srgbClr val="5C367A"/>
                </a:solidFill>
              </a:rPr>
              <a:t>Feeling</a:t>
            </a:r>
            <a:endParaRPr lang="en-US" sz="2800" b="1" smtClean="0"/>
          </a:p>
          <a:p>
            <a:pPr algn="ctr" eaLnBrk="1" hangingPunct="1">
              <a:buFont typeface="Wingdings" pitchFamily="2" charset="2"/>
              <a:buNone/>
            </a:pPr>
            <a:r>
              <a:rPr lang="en-US" sz="2800" b="1" smtClean="0"/>
              <a:t>when making decisions. </a:t>
            </a:r>
            <a:br>
              <a:rPr lang="en-US" sz="2800" b="1" smtClean="0"/>
            </a:br>
            <a:r>
              <a:rPr lang="en-US" sz="2800" b="1" smtClean="0"/>
              <a:t/>
            </a:r>
            <a:br>
              <a:rPr lang="en-US" sz="2800" b="1" smtClean="0"/>
            </a:br>
            <a:r>
              <a:rPr lang="en-US" sz="2800" b="1" smtClean="0"/>
              <a:t>But we usually do </a:t>
            </a:r>
            <a:r>
              <a:rPr lang="en-US" sz="2800" b="1" i="1" smtClean="0">
                <a:solidFill>
                  <a:srgbClr val="5C367A"/>
                </a:solidFill>
              </a:rPr>
              <a:t>not</a:t>
            </a:r>
            <a:r>
              <a:rPr lang="en-US" sz="2800" b="1" smtClean="0"/>
              <a:t> use them</a:t>
            </a:r>
            <a:br>
              <a:rPr lang="en-US" sz="2800" b="1" smtClean="0"/>
            </a:br>
            <a:r>
              <a:rPr lang="en-US" sz="2800" b="1" smtClean="0"/>
              <a:t>with equal ease.</a:t>
            </a:r>
            <a:br>
              <a:rPr lang="en-US" sz="2800" b="1" smtClean="0"/>
            </a:br>
            <a:r>
              <a:rPr lang="en-US" sz="2800" b="1" smtClean="0"/>
              <a:t/>
            </a:r>
            <a:br>
              <a:rPr lang="en-US" sz="2800" b="1" smtClean="0"/>
            </a:br>
            <a:r>
              <a:rPr lang="en-US" sz="2800" b="1" smtClean="0"/>
              <a:t>Most of us have a </a:t>
            </a:r>
            <a:r>
              <a:rPr lang="en-US" sz="2800" b="1" smtClean="0">
                <a:solidFill>
                  <a:srgbClr val="5C367A"/>
                </a:solidFill>
              </a:rPr>
              <a:t>preference</a:t>
            </a:r>
            <a:r>
              <a:rPr lang="en-US" sz="2800" b="1" smtClean="0"/>
              <a:t> for one </a:t>
            </a:r>
            <a:br>
              <a:rPr lang="en-US" sz="2800" b="1" smtClean="0"/>
            </a:br>
            <a:r>
              <a:rPr lang="en-US" sz="2800" b="1" smtClean="0"/>
              <a:t>or the other.</a:t>
            </a:r>
            <a:endParaRPr lang="en-US" sz="2400" b="1" smtClean="0"/>
          </a:p>
        </p:txBody>
      </p:sp>
      <p:sp>
        <p:nvSpPr>
          <p:cNvPr id="62468" name="Rectangle 9"/>
          <p:cNvSpPr>
            <a:spLocks noChangeArrowheads="1"/>
          </p:cNvSpPr>
          <p:nvPr/>
        </p:nvSpPr>
        <p:spPr bwMode="auto">
          <a:xfrm>
            <a:off x="8305800" y="6399213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fld id="{1598FD97-0B77-4881-8992-67BD49976B96}" type="slidenum">
              <a:rPr lang="en-US" sz="1400" b="1" smtClean="0">
                <a:solidFill>
                  <a:srgbClr val="FF6F08"/>
                </a:solidFill>
              </a:rPr>
              <a:pPr algn="ctr"/>
              <a:t>41</a:t>
            </a:fld>
            <a:endParaRPr lang="en-US" sz="1400" b="1" dirty="0">
              <a:solidFill>
                <a:srgbClr val="FF6F0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T–F</a:t>
            </a:r>
            <a:r>
              <a:rPr lang="en-US" dirty="0" smtClean="0">
                <a:solidFill>
                  <a:srgbClr val="66FF33"/>
                </a:solidFill>
              </a:rPr>
              <a:t> </a:t>
            </a:r>
            <a:r>
              <a:rPr lang="en-US" dirty="0" smtClean="0"/>
              <a:t>Self-Assessment</a:t>
            </a:r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457200" y="990600"/>
            <a:ext cx="8305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rIns="132080" bIns="50800"/>
          <a:lstStyle/>
          <a:p>
            <a:pPr marL="39688" algn="ctr" eaLnBrk="1" hangingPunct="1"/>
            <a:r>
              <a:rPr lang="en-US" b="1"/>
              <a:t>Given the choice, which do you prefer: </a:t>
            </a:r>
            <a:br>
              <a:rPr lang="en-US" b="1"/>
            </a:br>
            <a:r>
              <a:rPr lang="en-US" b="1">
                <a:solidFill>
                  <a:srgbClr val="5C367A"/>
                </a:solidFill>
              </a:rPr>
              <a:t>Thinking </a:t>
            </a:r>
            <a:r>
              <a:rPr lang="en-US" b="1"/>
              <a:t>or </a:t>
            </a:r>
            <a:r>
              <a:rPr lang="en-US" b="1">
                <a:solidFill>
                  <a:srgbClr val="5C367A"/>
                </a:solidFill>
              </a:rPr>
              <a:t>Feeling</a:t>
            </a:r>
            <a:r>
              <a:rPr lang="en-US" b="1"/>
              <a:t>?</a:t>
            </a:r>
            <a:r>
              <a:rPr lang="en-US" b="1">
                <a:solidFill>
                  <a:srgbClr val="5C367A"/>
                </a:solidFill>
              </a:rPr>
              <a:t> </a:t>
            </a:r>
          </a:p>
          <a:p>
            <a:pPr marL="39688" algn="ctr" eaLnBrk="1" hangingPunct="1"/>
            <a:r>
              <a:rPr lang="en-US" b="1">
                <a:solidFill>
                  <a:srgbClr val="5C367A"/>
                </a:solidFill>
                <a:sym typeface="Wingdings" pitchFamily="2" charset="2"/>
              </a:rPr>
              <a:t> your self-assessment</a:t>
            </a:r>
            <a:r>
              <a:rPr lang="en-US" b="1">
                <a:solidFill>
                  <a:srgbClr val="FF6F08"/>
                </a:solidFill>
              </a:rPr>
              <a:t/>
            </a:r>
            <a:br>
              <a:rPr lang="en-US" b="1">
                <a:solidFill>
                  <a:srgbClr val="FF6F08"/>
                </a:solidFill>
              </a:rPr>
            </a:br>
            <a:r>
              <a:rPr lang="en-US" b="1"/>
              <a:t/>
            </a:r>
            <a:br>
              <a:rPr lang="en-US" b="1"/>
            </a:br>
            <a:endParaRPr lang="en-US" b="1" i="1">
              <a:latin typeface="Arial Narrow" pitchFamily="34" charset="0"/>
            </a:endParaRPr>
          </a:p>
        </p:txBody>
      </p:sp>
      <p:sp>
        <p:nvSpPr>
          <p:cNvPr id="63492" name="Rectangle 9"/>
          <p:cNvSpPr>
            <a:spLocks noChangeArrowheads="1"/>
          </p:cNvSpPr>
          <p:nvPr/>
        </p:nvSpPr>
        <p:spPr bwMode="auto">
          <a:xfrm>
            <a:off x="8305800" y="6399213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fld id="{DC242DCC-9ABE-442B-994B-4C788C5374E0}" type="slidenum">
              <a:rPr lang="en-US" sz="1400" b="1" smtClean="0">
                <a:solidFill>
                  <a:srgbClr val="FF6F08"/>
                </a:solidFill>
              </a:rPr>
              <a:pPr algn="ctr"/>
              <a:t>42</a:t>
            </a:fld>
            <a:endParaRPr lang="en-US" sz="1400" b="1" dirty="0">
              <a:solidFill>
                <a:srgbClr val="FF6F08"/>
              </a:solidFill>
            </a:endParaRPr>
          </a:p>
        </p:txBody>
      </p:sp>
      <p:sp>
        <p:nvSpPr>
          <p:cNvPr id="12" name="Rectangle 19"/>
          <p:cNvSpPr>
            <a:spLocks noChangeArrowheads="1"/>
          </p:cNvSpPr>
          <p:nvPr/>
        </p:nvSpPr>
        <p:spPr bwMode="auto">
          <a:xfrm>
            <a:off x="5867400" y="5410200"/>
            <a:ext cx="609600" cy="609600"/>
          </a:xfrm>
          <a:prstGeom prst="rect">
            <a:avLst/>
          </a:prstGeom>
          <a:noFill/>
          <a:ln w="12700">
            <a:solidFill>
              <a:srgbClr val="606060"/>
            </a:solidFill>
            <a:round/>
            <a:headEnd/>
            <a:tailEnd/>
          </a:ln>
          <a:effectLst>
            <a:outerShdw blurRad="50800" dist="38100" dir="2700000" rotWithShape="0">
              <a:srgbClr val="80808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ＭＳ Ｐゴシック" charset="-128"/>
            </a:endParaRPr>
          </a:p>
        </p:txBody>
      </p:sp>
      <p:sp>
        <p:nvSpPr>
          <p:cNvPr id="13" name="Rectangle 19"/>
          <p:cNvSpPr>
            <a:spLocks noChangeArrowheads="1"/>
          </p:cNvSpPr>
          <p:nvPr/>
        </p:nvSpPr>
        <p:spPr bwMode="auto">
          <a:xfrm>
            <a:off x="2743200" y="5410200"/>
            <a:ext cx="609600" cy="609600"/>
          </a:xfrm>
          <a:prstGeom prst="rect">
            <a:avLst/>
          </a:prstGeom>
          <a:noFill/>
          <a:ln w="12700">
            <a:solidFill>
              <a:srgbClr val="606060"/>
            </a:solidFill>
            <a:round/>
            <a:headEnd/>
            <a:tailEnd/>
          </a:ln>
          <a:effectLst>
            <a:outerShdw blurRad="50800" dist="38100" dir="2700000" rotWithShape="0">
              <a:srgbClr val="80808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ＭＳ Ｐゴシック" charset="-128"/>
            </a:endParaRPr>
          </a:p>
        </p:txBody>
      </p:sp>
      <p:pic>
        <p:nvPicPr>
          <p:cNvPr id="63495" name="Picture 6" descr="T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0" t="14441" r="18347" b="40015"/>
          <a:stretch>
            <a:fillRect/>
          </a:stretch>
        </p:blipFill>
        <p:spPr bwMode="auto">
          <a:xfrm>
            <a:off x="1905000" y="2362200"/>
            <a:ext cx="5334000" cy="287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Judging (J) or Perceiving (P)</a:t>
            </a:r>
          </a:p>
        </p:txBody>
      </p:sp>
      <p:sp>
        <p:nvSpPr>
          <p:cNvPr id="27651" name="Rectangle 3"/>
          <p:cNvSpPr>
            <a:spLocks/>
          </p:cNvSpPr>
          <p:nvPr/>
        </p:nvSpPr>
        <p:spPr bwMode="auto">
          <a:xfrm>
            <a:off x="1828800" y="4267200"/>
            <a:ext cx="55626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ctr" eaLnBrk="1" hangingPunct="1">
              <a:spcBef>
                <a:spcPts val="1850"/>
              </a:spcBef>
            </a:pPr>
            <a:r>
              <a:rPr lang="en-US" sz="3200" dirty="0">
                <a:cs typeface="Arial" charset="0"/>
                <a:sym typeface="Arial" charset="0"/>
              </a:rPr>
              <a:t>Our attitude toward the external world and how we orient ourselves to it</a:t>
            </a:r>
          </a:p>
          <a:p>
            <a:pPr algn="ctr">
              <a:spcBef>
                <a:spcPct val="50000"/>
              </a:spcBef>
            </a:pPr>
            <a:r>
              <a:rPr lang="en-US" sz="1200" i="1" dirty="0">
                <a:ea typeface="ヒラギノ角ゴ Pro W3" charset="-128"/>
                <a:sym typeface="Arial" charset="0"/>
              </a:rPr>
              <a:t>Source: I</a:t>
            </a:r>
            <a:r>
              <a:rPr lang="en-US" sz="1200" i="1" dirty="0"/>
              <a:t>ntroduction to Myers-Briggs</a:t>
            </a:r>
            <a:r>
              <a:rPr lang="en-US" sz="800" i="1" baseline="92000" dirty="0"/>
              <a:t>®</a:t>
            </a:r>
            <a:r>
              <a:rPr lang="en-US" sz="1200" i="1" dirty="0"/>
              <a:t> Type</a:t>
            </a:r>
            <a:r>
              <a:rPr lang="en-US" sz="1200" dirty="0">
                <a:ea typeface="ヒラギノ角ゴ Pro W3" charset="-128"/>
                <a:sym typeface="Arial" charset="0"/>
              </a:rPr>
              <a:t> (7th ed.), I. B. Myers, p. 6.</a:t>
            </a:r>
          </a:p>
          <a:p>
            <a:pPr algn="ctr">
              <a:spcBef>
                <a:spcPct val="50000"/>
              </a:spcBef>
            </a:pPr>
            <a:r>
              <a:rPr lang="en-US" sz="1200" dirty="0" smtClean="0">
                <a:ea typeface="ヒラギノ角ゴ Pro W3" charset="-128"/>
                <a:sym typeface="Arial" charset="0"/>
              </a:rPr>
              <a:t>.</a:t>
            </a:r>
            <a:endParaRPr lang="en-US" sz="1200" dirty="0">
              <a:ea typeface="ヒラギノ角ゴ Pro W3" charset="-128"/>
              <a:sym typeface="Arial" charset="0"/>
            </a:endParaRPr>
          </a:p>
        </p:txBody>
      </p:sp>
      <p:pic>
        <p:nvPicPr>
          <p:cNvPr id="64516" name="Picture 8" descr="J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4" t="14441" r="19180" b="38904"/>
          <a:stretch>
            <a:fillRect/>
          </a:stretch>
        </p:blipFill>
        <p:spPr bwMode="auto">
          <a:xfrm>
            <a:off x="1752600" y="990600"/>
            <a:ext cx="56388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7" name="Rectangle 9"/>
          <p:cNvSpPr>
            <a:spLocks noChangeArrowheads="1"/>
          </p:cNvSpPr>
          <p:nvPr/>
        </p:nvSpPr>
        <p:spPr bwMode="auto">
          <a:xfrm>
            <a:off x="8305800" y="6399213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fld id="{4F8AC5A4-18DA-4117-822A-7E701FB2243A}" type="slidenum">
              <a:rPr lang="en-US" sz="1400" b="1" smtClean="0">
                <a:solidFill>
                  <a:srgbClr val="FF6F08"/>
                </a:solidFill>
              </a:rPr>
              <a:pPr algn="ctr"/>
              <a:t>43</a:t>
            </a:fld>
            <a:endParaRPr lang="en-US" sz="1400" b="1" dirty="0">
              <a:solidFill>
                <a:srgbClr val="FF6F0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J–P Differences</a:t>
            </a:r>
            <a:endParaRPr lang="en-US" dirty="0" smtClean="0">
              <a:solidFill>
                <a:srgbClr val="66FF33"/>
              </a:solidFill>
            </a:endParaRP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8534400" cy="4876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2A70CD"/>
                </a:solidFill>
              </a:rPr>
              <a:t>People who prefer Judging: </a:t>
            </a:r>
            <a:endParaRPr lang="en-US" sz="2400" dirty="0" smtClean="0">
              <a:solidFill>
                <a:srgbClr val="2A70CD"/>
              </a:solidFill>
            </a:endParaRPr>
          </a:p>
          <a:p>
            <a:pPr eaLnBrk="1" hangingPunct="1"/>
            <a:r>
              <a:rPr lang="en-US" sz="2400" dirty="0" smtClean="0"/>
              <a:t>Want the external world to be </a:t>
            </a:r>
            <a:r>
              <a:rPr lang="en-US" sz="2400" dirty="0" err="1" smtClean="0"/>
              <a:t>organised</a:t>
            </a:r>
            <a:r>
              <a:rPr lang="en-US" sz="2400" dirty="0" smtClean="0"/>
              <a:t> and orderly </a:t>
            </a:r>
          </a:p>
          <a:p>
            <a:pPr eaLnBrk="1" hangingPunct="1"/>
            <a:r>
              <a:rPr lang="en-US" sz="2400" dirty="0" smtClean="0"/>
              <a:t>Look at the world and see decisions that need to be made</a:t>
            </a:r>
          </a:p>
          <a:p>
            <a:pPr eaLnBrk="1" hangingPunct="1">
              <a:buFont typeface="Wingdings" pitchFamily="2" charset="2"/>
              <a:buNone/>
            </a:pPr>
            <a:endParaRPr lang="en-US" sz="2400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2A70CD"/>
                </a:solidFill>
              </a:rPr>
              <a:t>People who prefer Perceiving:</a:t>
            </a:r>
            <a:endParaRPr lang="en-US" sz="2400" dirty="0" smtClean="0">
              <a:solidFill>
                <a:srgbClr val="2A70CD"/>
              </a:solidFill>
            </a:endParaRPr>
          </a:p>
          <a:p>
            <a:pPr eaLnBrk="1" hangingPunct="1"/>
            <a:r>
              <a:rPr lang="en-US" sz="2400" dirty="0" smtClean="0"/>
              <a:t>Seek to experience the world, not </a:t>
            </a:r>
            <a:r>
              <a:rPr lang="en-US" sz="2400" dirty="0" err="1" smtClean="0"/>
              <a:t>organise</a:t>
            </a:r>
            <a:r>
              <a:rPr lang="en-US" sz="2400" dirty="0" smtClean="0"/>
              <a:t> it </a:t>
            </a:r>
          </a:p>
          <a:p>
            <a:pPr eaLnBrk="1" hangingPunct="1"/>
            <a:r>
              <a:rPr lang="en-US" sz="2400" dirty="0" smtClean="0"/>
              <a:t>Look at the world and see options that need to be explored</a:t>
            </a:r>
            <a:endParaRPr lang="en-US" sz="2000" dirty="0" smtClean="0"/>
          </a:p>
          <a:p>
            <a:pPr eaLnBrk="1" hangingPunct="1">
              <a:buFont typeface="Wingdings" pitchFamily="2" charset="2"/>
              <a:buNone/>
            </a:pPr>
            <a:endParaRPr lang="en-US" sz="2000" dirty="0" smtClean="0"/>
          </a:p>
          <a:p>
            <a:pPr algn="ctr" eaLnBrk="1" hangingPunct="1">
              <a:spcBef>
                <a:spcPct val="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2400" i="1" dirty="0" smtClean="0"/>
              <a:t>We all use both attitudes, but usually </a:t>
            </a:r>
            <a:br>
              <a:rPr lang="en-US" sz="2400" i="1" dirty="0" smtClean="0"/>
            </a:br>
            <a:r>
              <a:rPr lang="en-US" sz="2400" i="1" dirty="0" smtClean="0"/>
              <a:t>not with equal comfort.</a:t>
            </a:r>
            <a:endParaRPr lang="en-US" sz="2000" i="1" dirty="0" smtClean="0">
              <a:cs typeface="Arial" charset="0"/>
              <a:sym typeface="Arial" charset="0"/>
            </a:endParaRPr>
          </a:p>
        </p:txBody>
      </p:sp>
      <p:sp>
        <p:nvSpPr>
          <p:cNvPr id="65540" name="Rectangle 9"/>
          <p:cNvSpPr>
            <a:spLocks noChangeArrowheads="1"/>
          </p:cNvSpPr>
          <p:nvPr/>
        </p:nvSpPr>
        <p:spPr bwMode="auto">
          <a:xfrm>
            <a:off x="8305800" y="6399213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fld id="{F6A34197-008B-43C3-AEBB-681FC78741EA}" type="slidenum">
              <a:rPr lang="en-US" sz="1400" b="1" smtClean="0">
                <a:solidFill>
                  <a:srgbClr val="FF6F08"/>
                </a:solidFill>
              </a:rPr>
              <a:pPr algn="ctr"/>
              <a:t>44</a:t>
            </a:fld>
            <a:endParaRPr lang="en-US" sz="1400" b="1" dirty="0">
              <a:solidFill>
                <a:srgbClr val="FF6F08"/>
              </a:solidFill>
            </a:endParaRPr>
          </a:p>
        </p:txBody>
      </p:sp>
      <p:sp>
        <p:nvSpPr>
          <p:cNvPr id="5" name="Rectangle 3"/>
          <p:cNvSpPr>
            <a:spLocks/>
          </p:cNvSpPr>
          <p:nvPr/>
        </p:nvSpPr>
        <p:spPr bwMode="auto">
          <a:xfrm>
            <a:off x="1828800" y="5715000"/>
            <a:ext cx="5562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algn="ctr">
              <a:spcBef>
                <a:spcPct val="50000"/>
              </a:spcBef>
            </a:pPr>
            <a:r>
              <a:rPr lang="en-US" sz="1200" i="1" dirty="0">
                <a:ea typeface="ヒラギノ角ゴ Pro W3" charset="-128"/>
                <a:sym typeface="Arial" charset="0"/>
              </a:rPr>
              <a:t>Source: I</a:t>
            </a:r>
            <a:r>
              <a:rPr lang="en-US" sz="1200" i="1" dirty="0"/>
              <a:t>ntroduction to Myers-Briggs</a:t>
            </a:r>
            <a:r>
              <a:rPr lang="en-US" sz="800" i="1" baseline="92000" dirty="0"/>
              <a:t>®</a:t>
            </a:r>
            <a:r>
              <a:rPr lang="en-US" sz="1200" i="1" dirty="0"/>
              <a:t> Type</a:t>
            </a:r>
            <a:r>
              <a:rPr lang="en-US" sz="1200" dirty="0">
                <a:ea typeface="ヒラギノ角ゴ Pro W3" charset="-128"/>
                <a:sym typeface="Arial" charset="0"/>
              </a:rPr>
              <a:t> (7th ed.), I. B. Myers, p. 6.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J–P Illustration</a:t>
            </a:r>
            <a:endParaRPr lang="en-US" dirty="0" smtClean="0">
              <a:solidFill>
                <a:srgbClr val="66FF33"/>
              </a:solidFill>
            </a:endParaRPr>
          </a:p>
        </p:txBody>
      </p:sp>
      <p:pic>
        <p:nvPicPr>
          <p:cNvPr id="66563" name="Picture 3" descr="J revis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4038600" cy="2971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4" name="Picture 4" descr="P revis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600200"/>
            <a:ext cx="3962400" cy="2982913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565" name="Rectangle 9"/>
          <p:cNvSpPr>
            <a:spLocks noChangeArrowheads="1"/>
          </p:cNvSpPr>
          <p:nvPr/>
        </p:nvSpPr>
        <p:spPr bwMode="auto">
          <a:xfrm>
            <a:off x="8305800" y="6399213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fld id="{0DB7644D-702E-4570-A017-1981AFF37376}" type="slidenum">
              <a:rPr lang="en-US" sz="1400" b="1" smtClean="0">
                <a:solidFill>
                  <a:srgbClr val="FF6F08"/>
                </a:solidFill>
              </a:rPr>
              <a:pPr algn="ctr"/>
              <a:t>45</a:t>
            </a:fld>
            <a:endParaRPr lang="en-US" sz="1400" b="1" dirty="0">
              <a:solidFill>
                <a:srgbClr val="FF6F08"/>
              </a:solidFill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066800" y="4953000"/>
            <a:ext cx="70104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i="1" dirty="0">
                <a:ea typeface="ヒラギノ角ゴ Pro W3" charset="-128"/>
                <a:sym typeface="Arial" charset="0"/>
              </a:rPr>
              <a:t>Source: </a:t>
            </a:r>
            <a:r>
              <a:rPr lang="en-US" sz="1200" i="1" dirty="0" smtClean="0">
                <a:ea typeface="ヒラギノ角ゴ Pro W3" charset="-128"/>
                <a:sym typeface="Arial" charset="0"/>
              </a:rPr>
              <a:t>Introduction </a:t>
            </a:r>
            <a:r>
              <a:rPr lang="en-US" sz="1200" i="1" dirty="0">
                <a:ea typeface="ヒラギノ角ゴ Pro W3" charset="-128"/>
                <a:sym typeface="Arial" charset="0"/>
              </a:rPr>
              <a:t>to Type</a:t>
            </a:r>
            <a:r>
              <a:rPr lang="en-US" sz="800" i="1" baseline="74000" dirty="0">
                <a:cs typeface="Arial" charset="0"/>
              </a:rPr>
              <a:t>®</a:t>
            </a:r>
            <a:r>
              <a:rPr lang="en-US" sz="1200" i="1" dirty="0">
                <a:ea typeface="ヒラギノ角ゴ Pro W3" charset="-128"/>
                <a:sym typeface="Arial" charset="0"/>
              </a:rPr>
              <a:t> and Change</a:t>
            </a:r>
            <a:r>
              <a:rPr lang="en-US" sz="1200" dirty="0">
                <a:ea typeface="ヒラギノ角ゴ Pro W3" charset="-128"/>
                <a:sym typeface="Arial" charset="0"/>
              </a:rPr>
              <a:t>, N. J. Barger &amp; L. K. Kirby, p. </a:t>
            </a:r>
            <a:r>
              <a:rPr lang="en-US" sz="1200" dirty="0" smtClean="0">
                <a:ea typeface="ヒラギノ角ゴ Pro W3" charset="-128"/>
                <a:sym typeface="Arial" charset="0"/>
              </a:rPr>
              <a:t>5.</a:t>
            </a:r>
            <a:endParaRPr lang="en-US" sz="1200" dirty="0">
              <a:ea typeface="ヒラギノ角ゴ Pro W3" charset="-128"/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How People Approach Life</a:t>
            </a:r>
          </a:p>
        </p:txBody>
      </p:sp>
      <p:sp>
        <p:nvSpPr>
          <p:cNvPr id="126979" name="Content Placeholder 5"/>
          <p:cNvSpPr>
            <a:spLocks noGrp="1"/>
          </p:cNvSpPr>
          <p:nvPr>
            <p:ph sz="half" idx="1"/>
          </p:nvPr>
        </p:nvSpPr>
        <p:spPr>
          <a:xfrm>
            <a:off x="381000" y="990600"/>
            <a:ext cx="4114800" cy="38862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b="1" dirty="0" smtClean="0"/>
              <a:t>People who prefer </a:t>
            </a:r>
            <a:r>
              <a:rPr lang="en-US" b="1" dirty="0" smtClean="0">
                <a:solidFill>
                  <a:srgbClr val="3366FF"/>
                </a:solidFill>
              </a:rPr>
              <a:t>Judging (J)</a:t>
            </a:r>
          </a:p>
          <a:p>
            <a:pPr marL="347663" indent="-347663" eaLnBrk="1" hangingPunct="1">
              <a:defRPr/>
            </a:pPr>
            <a:r>
              <a:rPr lang="en-US" sz="2400" dirty="0" err="1" smtClean="0"/>
              <a:t>Organised</a:t>
            </a:r>
            <a:endParaRPr lang="en-US" sz="2400" dirty="0" smtClean="0"/>
          </a:p>
          <a:p>
            <a:pPr marL="347663" indent="-347663" eaLnBrk="1" hangingPunct="1">
              <a:defRPr/>
            </a:pPr>
            <a:r>
              <a:rPr lang="en-US" sz="2400" dirty="0" smtClean="0"/>
              <a:t>Systematic</a:t>
            </a:r>
          </a:p>
          <a:p>
            <a:pPr marL="347663" indent="-347663" eaLnBrk="1" hangingPunct="1">
              <a:defRPr/>
            </a:pPr>
            <a:r>
              <a:rPr lang="en-US" sz="2400" dirty="0" smtClean="0"/>
              <a:t>Methodical</a:t>
            </a:r>
          </a:p>
          <a:p>
            <a:pPr marL="347663" indent="-347663" eaLnBrk="1" hangingPunct="1">
              <a:defRPr/>
            </a:pPr>
            <a:r>
              <a:rPr lang="en-US" sz="2400" dirty="0" smtClean="0"/>
              <a:t>Make short- and long-term plans, and then follow them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sz="2000" dirty="0" smtClean="0"/>
          </a:p>
        </p:txBody>
      </p:sp>
      <p:sp>
        <p:nvSpPr>
          <p:cNvPr id="126980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114800" cy="3886200"/>
          </a:xfrm>
        </p:spPr>
        <p:txBody>
          <a:bodyPr/>
          <a:lstStyle/>
          <a:p>
            <a:pPr marL="0" indent="0" eaLnBrk="1" hangingPunct="1">
              <a:buFont typeface="Wingdings" charset="2"/>
              <a:buNone/>
              <a:defRPr/>
            </a:pPr>
            <a:r>
              <a:rPr lang="en-US" b="1" dirty="0"/>
              <a:t>People who prefer </a:t>
            </a:r>
            <a:r>
              <a:rPr lang="en-US" b="1" dirty="0">
                <a:solidFill>
                  <a:srgbClr val="3366FF"/>
                </a:solidFill>
              </a:rPr>
              <a:t>Perceiving (P)</a:t>
            </a:r>
          </a:p>
          <a:p>
            <a:pPr marL="347663" indent="-347663" eaLnBrk="1" hangingPunct="1">
              <a:buFont typeface="Wingdings" charset="2"/>
              <a:buChar char="§"/>
              <a:defRPr/>
            </a:pPr>
            <a:r>
              <a:rPr lang="en-US" sz="2400" dirty="0"/>
              <a:t>Adaptable and curious</a:t>
            </a:r>
          </a:p>
          <a:p>
            <a:pPr marL="347663" indent="-347663" eaLnBrk="1" hangingPunct="1">
              <a:buFont typeface="Wingdings" charset="2"/>
              <a:buChar char="§"/>
              <a:defRPr/>
            </a:pPr>
            <a:r>
              <a:rPr lang="en-US" sz="2400" dirty="0"/>
              <a:t>Casual</a:t>
            </a:r>
          </a:p>
          <a:p>
            <a:pPr marL="347663" indent="-347663" eaLnBrk="1" hangingPunct="1">
              <a:buFont typeface="Wingdings" charset="2"/>
              <a:buChar char="§"/>
              <a:defRPr/>
            </a:pPr>
            <a:r>
              <a:rPr lang="en-US" sz="2400" dirty="0" smtClean="0"/>
              <a:t>Open-ended</a:t>
            </a:r>
            <a:endParaRPr lang="en-US" sz="2400" dirty="0"/>
          </a:p>
          <a:p>
            <a:pPr marL="347663" indent="-347663" eaLnBrk="1" hangingPunct="1">
              <a:buFont typeface="Wingdings" charset="2"/>
              <a:buChar char="§"/>
              <a:defRPr/>
            </a:pPr>
            <a:r>
              <a:rPr lang="en-US" sz="2400" dirty="0"/>
              <a:t>Adjust flexibly to new information and changes</a:t>
            </a:r>
          </a:p>
        </p:txBody>
      </p:sp>
      <p:sp>
        <p:nvSpPr>
          <p:cNvPr id="67589" name="Rectangle 9"/>
          <p:cNvSpPr>
            <a:spLocks noChangeArrowheads="1"/>
          </p:cNvSpPr>
          <p:nvPr/>
        </p:nvSpPr>
        <p:spPr bwMode="auto">
          <a:xfrm>
            <a:off x="8305800" y="6399213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fld id="{02933CD9-F43B-4608-892B-6EBF2239EBC8}" type="slidenum">
              <a:rPr lang="en-US" sz="1400" b="1" smtClean="0">
                <a:solidFill>
                  <a:srgbClr val="FF6F08"/>
                </a:solidFill>
              </a:rPr>
              <a:pPr algn="ctr"/>
              <a:t>46</a:t>
            </a:fld>
            <a:endParaRPr lang="en-US" sz="1400" b="1" dirty="0">
              <a:solidFill>
                <a:srgbClr val="FF6F08"/>
              </a:solidFill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81000" y="5715000"/>
            <a:ext cx="8382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i="1" dirty="0">
                <a:ea typeface="ヒラギノ角ゴ Pro W3" charset="-128"/>
                <a:sym typeface="Arial" charset="0"/>
              </a:rPr>
              <a:t>Source: I</a:t>
            </a:r>
            <a:r>
              <a:rPr lang="en-US" sz="1200" i="1" dirty="0"/>
              <a:t>ntroduction to Myers-Briggs</a:t>
            </a:r>
            <a:r>
              <a:rPr lang="en-US" sz="800" i="1" baseline="92000" dirty="0"/>
              <a:t>®</a:t>
            </a:r>
            <a:r>
              <a:rPr lang="en-US" sz="1200" i="1" dirty="0"/>
              <a:t> Type</a:t>
            </a:r>
            <a:r>
              <a:rPr lang="en-US" sz="1200" dirty="0">
                <a:ea typeface="ヒラギノ角ゴ Pro W3" charset="-128"/>
                <a:sym typeface="Arial" charset="0"/>
              </a:rPr>
              <a:t> (7th ed.), I. B. Myers, p. 6.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How People Approach Life </a:t>
            </a:r>
            <a:r>
              <a:rPr lang="en-US" sz="2400" dirty="0" smtClean="0"/>
              <a:t>(cont.)</a:t>
            </a:r>
          </a:p>
        </p:txBody>
      </p:sp>
      <p:sp>
        <p:nvSpPr>
          <p:cNvPr id="12800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990600"/>
            <a:ext cx="4114800" cy="38862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b="1" dirty="0" smtClean="0"/>
              <a:t>People who prefer </a:t>
            </a:r>
            <a:r>
              <a:rPr lang="en-US" b="1" dirty="0" smtClean="0">
                <a:solidFill>
                  <a:srgbClr val="3366FF"/>
                </a:solidFill>
              </a:rPr>
              <a:t>Judging (J)</a:t>
            </a:r>
          </a:p>
          <a:p>
            <a:pPr marL="347663" indent="-347663" eaLnBrk="1" hangingPunct="1">
              <a:defRPr/>
            </a:pPr>
            <a:r>
              <a:rPr lang="en-US" sz="2400" dirty="0" smtClean="0"/>
              <a:t>Like to have things </a:t>
            </a:r>
            <a:br>
              <a:rPr lang="en-US" sz="2400" dirty="0" smtClean="0"/>
            </a:br>
            <a:r>
              <a:rPr lang="en-US" sz="2400" dirty="0" smtClean="0"/>
              <a:t>decided</a:t>
            </a:r>
          </a:p>
          <a:p>
            <a:pPr marL="347663" indent="-347663" eaLnBrk="1" hangingPunct="1">
              <a:defRPr/>
            </a:pPr>
            <a:r>
              <a:rPr lang="en-US" sz="2400" dirty="0" smtClean="0"/>
              <a:t>Resist reopening decisions</a:t>
            </a:r>
          </a:p>
          <a:p>
            <a:pPr marL="347663" indent="-347663" eaLnBrk="1" hangingPunct="1">
              <a:defRPr/>
            </a:pPr>
            <a:r>
              <a:rPr lang="en-US" sz="2400" dirty="0" smtClean="0"/>
              <a:t>Try to avoid last-minute stresses</a:t>
            </a:r>
          </a:p>
          <a:p>
            <a:pPr marL="347663" indent="-347663" eaLnBrk="1" hangingPunct="1">
              <a:defRPr/>
            </a:pPr>
            <a:endParaRPr lang="en-US" sz="2400" dirty="0"/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dirty="0" smtClean="0"/>
          </a:p>
        </p:txBody>
      </p:sp>
      <p:sp>
        <p:nvSpPr>
          <p:cNvPr id="12800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191000" cy="38862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b="1" dirty="0" smtClean="0"/>
              <a:t>People who prefer </a:t>
            </a:r>
            <a:r>
              <a:rPr lang="en-US" b="1" dirty="0" smtClean="0">
                <a:solidFill>
                  <a:srgbClr val="3366FF"/>
                </a:solidFill>
              </a:rPr>
              <a:t>Perceiving (P)</a:t>
            </a:r>
          </a:p>
          <a:p>
            <a:pPr marL="341313" indent="-341313" eaLnBrk="1" hangingPunct="1"/>
            <a:r>
              <a:rPr lang="en-US" sz="2400" dirty="0" smtClean="0"/>
              <a:t>Like to explore options</a:t>
            </a:r>
          </a:p>
          <a:p>
            <a:pPr marL="341313" indent="-341313" eaLnBrk="1" hangingPunct="1"/>
            <a:endParaRPr lang="en-US" sz="2000" dirty="0" smtClean="0"/>
          </a:p>
          <a:p>
            <a:pPr marL="341313" indent="-341313" eaLnBrk="1" hangingPunct="1"/>
            <a:r>
              <a:rPr lang="en-US" sz="2400" dirty="0" smtClean="0"/>
              <a:t>Resist cutting off options, making decisions too soon</a:t>
            </a:r>
          </a:p>
          <a:p>
            <a:pPr marL="341313" indent="-341313" eaLnBrk="1" hangingPunct="1"/>
            <a:r>
              <a:rPr lang="en-US" sz="2400" dirty="0" smtClean="0"/>
              <a:t>Feel </a:t>
            </a:r>
            <a:r>
              <a:rPr lang="en-US" sz="2400" dirty="0" err="1" smtClean="0"/>
              <a:t>energised</a:t>
            </a:r>
            <a:r>
              <a:rPr lang="en-US" sz="2400" dirty="0" smtClean="0"/>
              <a:t> by last-minute pressures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68613" name="Rectangle 9"/>
          <p:cNvSpPr>
            <a:spLocks noChangeArrowheads="1"/>
          </p:cNvSpPr>
          <p:nvPr/>
        </p:nvSpPr>
        <p:spPr bwMode="auto">
          <a:xfrm>
            <a:off x="8305800" y="6399213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fld id="{EA50D466-4114-4969-A7F9-A4674D951224}" type="slidenum">
              <a:rPr lang="en-US" sz="1400" b="1" smtClean="0">
                <a:solidFill>
                  <a:srgbClr val="FF6F08"/>
                </a:solidFill>
              </a:rPr>
              <a:pPr algn="ctr"/>
              <a:t>47</a:t>
            </a:fld>
            <a:endParaRPr lang="en-US" sz="1400" b="1" dirty="0">
              <a:solidFill>
                <a:srgbClr val="FF6F08"/>
              </a:solidFill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81000" y="5715000"/>
            <a:ext cx="8382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i="1" dirty="0">
                <a:ea typeface="ヒラギノ角ゴ Pro W3" charset="-128"/>
                <a:sym typeface="Arial" charset="0"/>
              </a:rPr>
              <a:t>Source: I</a:t>
            </a:r>
            <a:r>
              <a:rPr lang="en-US" sz="1200" i="1" dirty="0"/>
              <a:t>ntroduction to Myers-Briggs</a:t>
            </a:r>
            <a:r>
              <a:rPr lang="en-US" sz="800" i="1" baseline="92000" dirty="0"/>
              <a:t>®</a:t>
            </a:r>
            <a:r>
              <a:rPr lang="en-US" sz="1200" i="1" dirty="0"/>
              <a:t> Type</a:t>
            </a:r>
            <a:r>
              <a:rPr lang="en-US" sz="1200" dirty="0">
                <a:ea typeface="ヒラギノ角ゴ Pro W3" charset="-128"/>
                <a:sym typeface="Arial" charset="0"/>
              </a:rPr>
              <a:t> (7th ed.), I. B. Myers, p. 6.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Key Words Associated with J–P</a:t>
            </a:r>
            <a:endParaRPr lang="en-US" dirty="0" smtClean="0">
              <a:solidFill>
                <a:srgbClr val="66FF33"/>
              </a:solidFill>
            </a:endParaRPr>
          </a:p>
        </p:txBody>
      </p:sp>
      <p:sp>
        <p:nvSpPr>
          <p:cNvPr id="38922" name="Rectangle 10"/>
          <p:cNvSpPr>
            <a:spLocks/>
          </p:cNvSpPr>
          <p:nvPr/>
        </p:nvSpPr>
        <p:spPr bwMode="auto">
          <a:xfrm>
            <a:off x="685800" y="2439988"/>
            <a:ext cx="3657600" cy="322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r" eaLnBrk="1" hangingPunct="1">
              <a:lnSpc>
                <a:spcPct val="90000"/>
              </a:lnSpc>
              <a:spcBef>
                <a:spcPts val="1400"/>
              </a:spcBef>
            </a:pPr>
            <a:r>
              <a:rPr lang="en-US" b="1" dirty="0">
                <a:cs typeface="Arial" charset="0"/>
                <a:sym typeface="Arial" charset="0"/>
              </a:rPr>
              <a:t>Judging</a:t>
            </a:r>
            <a:endParaRPr lang="en-US" dirty="0">
              <a:cs typeface="Arial" charset="0"/>
              <a:sym typeface="Arial" charset="0"/>
            </a:endParaRPr>
          </a:p>
          <a:p>
            <a:pPr marL="39688" algn="r" eaLnBrk="1" hangingPunct="1">
              <a:lnSpc>
                <a:spcPct val="60000"/>
              </a:lnSpc>
              <a:spcBef>
                <a:spcPts val="1400"/>
              </a:spcBef>
            </a:pPr>
            <a:r>
              <a:rPr lang="en-US" smtClean="0">
                <a:cs typeface="Arial" charset="0"/>
                <a:sym typeface="Arial" charset="0"/>
              </a:rPr>
              <a:t>Organised</a:t>
            </a:r>
            <a:endParaRPr lang="en-US" dirty="0">
              <a:cs typeface="Arial" charset="0"/>
              <a:sym typeface="Arial" charset="0"/>
            </a:endParaRPr>
          </a:p>
          <a:p>
            <a:pPr marL="39688" algn="r" eaLnBrk="1" hangingPunct="1">
              <a:lnSpc>
                <a:spcPct val="60000"/>
              </a:lnSpc>
              <a:spcBef>
                <a:spcPts val="1400"/>
              </a:spcBef>
            </a:pPr>
            <a:r>
              <a:rPr lang="en-US" dirty="0">
                <a:cs typeface="Arial" charset="0"/>
                <a:sym typeface="Arial" charset="0"/>
              </a:rPr>
              <a:t>Decision</a:t>
            </a:r>
          </a:p>
          <a:p>
            <a:pPr marL="39688" algn="r" eaLnBrk="1" hangingPunct="1">
              <a:lnSpc>
                <a:spcPct val="60000"/>
              </a:lnSpc>
              <a:spcBef>
                <a:spcPts val="1400"/>
              </a:spcBef>
            </a:pPr>
            <a:r>
              <a:rPr lang="en-US" dirty="0">
                <a:cs typeface="Arial" charset="0"/>
                <a:sym typeface="Arial" charset="0"/>
              </a:rPr>
              <a:t>Control</a:t>
            </a:r>
          </a:p>
          <a:p>
            <a:pPr marL="39688" algn="r" eaLnBrk="1" hangingPunct="1">
              <a:lnSpc>
                <a:spcPct val="60000"/>
              </a:lnSpc>
              <a:spcBef>
                <a:spcPts val="1400"/>
              </a:spcBef>
            </a:pPr>
            <a:r>
              <a:rPr lang="en-US" dirty="0">
                <a:cs typeface="Arial" charset="0"/>
                <a:sym typeface="Arial" charset="0"/>
              </a:rPr>
              <a:t>Now</a:t>
            </a:r>
          </a:p>
          <a:p>
            <a:pPr marL="39688" algn="r" eaLnBrk="1" hangingPunct="1">
              <a:lnSpc>
                <a:spcPct val="60000"/>
              </a:lnSpc>
              <a:spcBef>
                <a:spcPts val="1400"/>
              </a:spcBef>
            </a:pPr>
            <a:r>
              <a:rPr lang="en-US" dirty="0">
                <a:cs typeface="Arial" charset="0"/>
                <a:sym typeface="Arial" charset="0"/>
              </a:rPr>
              <a:t>Closure</a:t>
            </a:r>
          </a:p>
          <a:p>
            <a:pPr marL="39688" algn="r" eaLnBrk="1" hangingPunct="1">
              <a:lnSpc>
                <a:spcPct val="60000"/>
              </a:lnSpc>
              <a:spcBef>
                <a:spcPts val="1400"/>
              </a:spcBef>
            </a:pPr>
            <a:r>
              <a:rPr lang="en-US" dirty="0">
                <a:cs typeface="Arial" charset="0"/>
                <a:sym typeface="Arial" charset="0"/>
              </a:rPr>
              <a:t>Deliberate</a:t>
            </a:r>
          </a:p>
          <a:p>
            <a:pPr marL="39688" algn="r" eaLnBrk="1" hangingPunct="1">
              <a:lnSpc>
                <a:spcPct val="60000"/>
              </a:lnSpc>
              <a:spcBef>
                <a:spcPts val="1400"/>
              </a:spcBef>
            </a:pPr>
            <a:r>
              <a:rPr lang="en-US" dirty="0">
                <a:cs typeface="Arial" charset="0"/>
                <a:sym typeface="Arial" charset="0"/>
              </a:rPr>
              <a:t>Plan</a:t>
            </a:r>
          </a:p>
        </p:txBody>
      </p:sp>
      <p:sp>
        <p:nvSpPr>
          <p:cNvPr id="38923" name="Rectangle 11"/>
          <p:cNvSpPr>
            <a:spLocks/>
          </p:cNvSpPr>
          <p:nvPr/>
        </p:nvSpPr>
        <p:spPr bwMode="auto">
          <a:xfrm>
            <a:off x="4800600" y="2438400"/>
            <a:ext cx="3657600" cy="322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eaLnBrk="1" hangingPunct="1">
              <a:lnSpc>
                <a:spcPct val="90000"/>
              </a:lnSpc>
              <a:spcBef>
                <a:spcPts val="1400"/>
              </a:spcBef>
            </a:pPr>
            <a:r>
              <a:rPr lang="en-US" b="1">
                <a:cs typeface="Arial" charset="0"/>
                <a:sym typeface="Arial" charset="0"/>
              </a:rPr>
              <a:t>Perceiving</a:t>
            </a:r>
            <a:endParaRPr lang="en-US">
              <a:cs typeface="Arial" charset="0"/>
              <a:sym typeface="Arial" charset="0"/>
            </a:endParaRPr>
          </a:p>
          <a:p>
            <a:pPr marL="39688" eaLnBrk="1" hangingPunct="1">
              <a:lnSpc>
                <a:spcPct val="60000"/>
              </a:lnSpc>
              <a:spcBef>
                <a:spcPts val="1400"/>
              </a:spcBef>
            </a:pPr>
            <a:r>
              <a:rPr lang="en-US">
                <a:cs typeface="Arial" charset="0"/>
                <a:sym typeface="Arial" charset="0"/>
              </a:rPr>
              <a:t>Flexible</a:t>
            </a:r>
          </a:p>
          <a:p>
            <a:pPr marL="39688" eaLnBrk="1" hangingPunct="1">
              <a:lnSpc>
                <a:spcPct val="60000"/>
              </a:lnSpc>
              <a:spcBef>
                <a:spcPts val="1400"/>
              </a:spcBef>
            </a:pPr>
            <a:r>
              <a:rPr lang="en-US">
                <a:cs typeface="Arial" charset="0"/>
                <a:sym typeface="Arial" charset="0"/>
              </a:rPr>
              <a:t>Information</a:t>
            </a:r>
          </a:p>
          <a:p>
            <a:pPr marL="39688" eaLnBrk="1" hangingPunct="1">
              <a:lnSpc>
                <a:spcPct val="60000"/>
              </a:lnSpc>
              <a:spcBef>
                <a:spcPts val="1400"/>
              </a:spcBef>
            </a:pPr>
            <a:r>
              <a:rPr lang="en-US">
                <a:cs typeface="Arial" charset="0"/>
                <a:sym typeface="Arial" charset="0"/>
              </a:rPr>
              <a:t>Experience</a:t>
            </a:r>
          </a:p>
          <a:p>
            <a:pPr marL="39688" eaLnBrk="1" hangingPunct="1">
              <a:lnSpc>
                <a:spcPct val="60000"/>
              </a:lnSpc>
              <a:spcBef>
                <a:spcPts val="1400"/>
              </a:spcBef>
            </a:pPr>
            <a:r>
              <a:rPr lang="en-US">
                <a:cs typeface="Arial" charset="0"/>
                <a:sym typeface="Arial" charset="0"/>
              </a:rPr>
              <a:t>Later</a:t>
            </a:r>
          </a:p>
          <a:p>
            <a:pPr marL="39688" eaLnBrk="1" hangingPunct="1">
              <a:lnSpc>
                <a:spcPct val="60000"/>
              </a:lnSpc>
              <a:spcBef>
                <a:spcPts val="1400"/>
              </a:spcBef>
            </a:pPr>
            <a:r>
              <a:rPr lang="en-US">
                <a:cs typeface="Arial" charset="0"/>
                <a:sym typeface="Arial" charset="0"/>
              </a:rPr>
              <a:t>Options</a:t>
            </a:r>
          </a:p>
          <a:p>
            <a:pPr marL="39688" eaLnBrk="1" hangingPunct="1">
              <a:lnSpc>
                <a:spcPct val="60000"/>
              </a:lnSpc>
              <a:spcBef>
                <a:spcPts val="1400"/>
              </a:spcBef>
            </a:pPr>
            <a:r>
              <a:rPr lang="en-US">
                <a:cs typeface="Arial" charset="0"/>
                <a:sym typeface="Arial" charset="0"/>
              </a:rPr>
              <a:t>Spontaneous</a:t>
            </a:r>
          </a:p>
          <a:p>
            <a:pPr marL="39688" eaLnBrk="1" hangingPunct="1">
              <a:lnSpc>
                <a:spcPct val="60000"/>
              </a:lnSpc>
              <a:spcBef>
                <a:spcPts val="1400"/>
              </a:spcBef>
            </a:pPr>
            <a:r>
              <a:rPr lang="en-US">
                <a:cs typeface="Arial" charset="0"/>
                <a:sym typeface="Arial" charset="0"/>
              </a:rPr>
              <a:t>Wait</a:t>
            </a:r>
          </a:p>
        </p:txBody>
      </p:sp>
      <p:pic>
        <p:nvPicPr>
          <p:cNvPr id="69637" name="Picture 10" descr="JP 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61" t="14441" r="35844" b="65564"/>
          <a:stretch>
            <a:fillRect/>
          </a:stretch>
        </p:blipFill>
        <p:spPr bwMode="auto">
          <a:xfrm>
            <a:off x="3352800" y="990600"/>
            <a:ext cx="2514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8" name="Rectangle 9"/>
          <p:cNvSpPr>
            <a:spLocks noChangeArrowheads="1"/>
          </p:cNvSpPr>
          <p:nvPr/>
        </p:nvSpPr>
        <p:spPr bwMode="auto">
          <a:xfrm>
            <a:off x="8305800" y="6399213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fld id="{24D3266D-3601-436E-8A4F-65486D33EA66}" type="slidenum">
              <a:rPr lang="en-US" sz="1400" b="1" smtClean="0">
                <a:solidFill>
                  <a:srgbClr val="FF6F08"/>
                </a:solidFill>
              </a:rPr>
              <a:pPr algn="ctr"/>
              <a:t>48</a:t>
            </a:fld>
            <a:endParaRPr lang="en-US" sz="1400" b="1" dirty="0">
              <a:solidFill>
                <a:srgbClr val="FF6F0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We Have a Preference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382000" cy="37338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sz="2800" b="1" smtClean="0"/>
              <a:t>We all use </a:t>
            </a:r>
            <a:r>
              <a:rPr lang="en-US" sz="2800" b="1" smtClean="0">
                <a:solidFill>
                  <a:srgbClr val="2A70CD"/>
                </a:solidFill>
              </a:rPr>
              <a:t>Judging</a:t>
            </a:r>
            <a:r>
              <a:rPr lang="en-US" sz="2800" b="1" smtClean="0"/>
              <a:t> and </a:t>
            </a:r>
            <a:r>
              <a:rPr lang="en-US" sz="2800" b="1" smtClean="0">
                <a:solidFill>
                  <a:srgbClr val="2A70CD"/>
                </a:solidFill>
              </a:rPr>
              <a:t>Perceiving</a:t>
            </a:r>
            <a:r>
              <a:rPr lang="en-US" sz="2800" b="1" smtClean="0"/>
              <a:t> as </a:t>
            </a:r>
            <a:br>
              <a:rPr lang="en-US" sz="2800" b="1" smtClean="0"/>
            </a:br>
            <a:r>
              <a:rPr lang="en-US" sz="2800" b="1" smtClean="0"/>
              <a:t>part of our lifestyle. </a:t>
            </a:r>
            <a:br>
              <a:rPr lang="en-US" sz="2800" b="1" smtClean="0"/>
            </a:br>
            <a:r>
              <a:rPr lang="en-US" sz="2800" b="1" smtClean="0"/>
              <a:t/>
            </a:r>
            <a:br>
              <a:rPr lang="en-US" sz="2800" b="1" smtClean="0"/>
            </a:br>
            <a:r>
              <a:rPr lang="en-US" sz="2800" b="1" smtClean="0"/>
              <a:t>But we usually do </a:t>
            </a:r>
            <a:r>
              <a:rPr lang="en-US" sz="2800" b="1" i="1" smtClean="0">
                <a:solidFill>
                  <a:srgbClr val="3C73EB"/>
                </a:solidFill>
              </a:rPr>
              <a:t>not</a:t>
            </a:r>
            <a:r>
              <a:rPr lang="en-US" sz="2800" b="1" smtClean="0"/>
              <a:t> use them</a:t>
            </a:r>
            <a:br>
              <a:rPr lang="en-US" sz="2800" b="1" smtClean="0"/>
            </a:br>
            <a:r>
              <a:rPr lang="en-US" sz="2800" b="1" smtClean="0"/>
              <a:t>with equal comfort.</a:t>
            </a:r>
            <a:br>
              <a:rPr lang="en-US" sz="2800" b="1" smtClean="0"/>
            </a:br>
            <a:r>
              <a:rPr lang="en-US" sz="2800" b="1" smtClean="0"/>
              <a:t/>
            </a:r>
            <a:br>
              <a:rPr lang="en-US" sz="2800" b="1" smtClean="0"/>
            </a:br>
            <a:r>
              <a:rPr lang="en-US" sz="2800" b="1" smtClean="0"/>
              <a:t>Most of us have a </a:t>
            </a:r>
            <a:r>
              <a:rPr lang="en-US" sz="2800" b="1" smtClean="0">
                <a:solidFill>
                  <a:srgbClr val="3C73EB"/>
                </a:solidFill>
              </a:rPr>
              <a:t>preference</a:t>
            </a:r>
            <a:r>
              <a:rPr lang="en-US" sz="2800" b="1" smtClean="0"/>
              <a:t> for one </a:t>
            </a:r>
            <a:br>
              <a:rPr lang="en-US" sz="2800" b="1" smtClean="0"/>
            </a:br>
            <a:r>
              <a:rPr lang="en-US" sz="2800" b="1" smtClean="0"/>
              <a:t>or the other.</a:t>
            </a:r>
            <a:endParaRPr lang="en-US" sz="2400" b="1" smtClean="0"/>
          </a:p>
        </p:txBody>
      </p:sp>
      <p:sp>
        <p:nvSpPr>
          <p:cNvPr id="70660" name="Rectangle 9"/>
          <p:cNvSpPr>
            <a:spLocks noChangeArrowheads="1"/>
          </p:cNvSpPr>
          <p:nvPr/>
        </p:nvSpPr>
        <p:spPr bwMode="auto">
          <a:xfrm>
            <a:off x="8305800" y="6399213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fld id="{8A3F9A6D-5F55-4276-B713-B0ACCDD94B13}" type="slidenum">
              <a:rPr lang="en-US" sz="1400" b="1" smtClean="0">
                <a:solidFill>
                  <a:srgbClr val="FF6F08"/>
                </a:solidFill>
              </a:rPr>
              <a:pPr algn="ctr"/>
              <a:t>49</a:t>
            </a:fld>
            <a:endParaRPr lang="en-US" sz="1400" b="1" dirty="0">
              <a:solidFill>
                <a:srgbClr val="FF6F0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Today’s Agenda</a:t>
            </a:r>
            <a:endParaRPr lang="en-US" sz="2400" b="0" dirty="0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ts val="1200"/>
              </a:spcBef>
              <a:buFont typeface="Wingdings" pitchFamily="2" charset="2"/>
              <a:buNone/>
              <a:tabLst>
                <a:tab pos="6400800" algn="l"/>
              </a:tabLst>
            </a:pPr>
            <a:r>
              <a:rPr lang="en-US" sz="2800" dirty="0" smtClean="0"/>
              <a:t>Explain and verify MBTI</a:t>
            </a:r>
            <a:r>
              <a:rPr lang="en-US" sz="1400" i="1" baseline="92000" dirty="0" smtClean="0"/>
              <a:t>®</a:t>
            </a:r>
            <a:r>
              <a:rPr lang="en-US" sz="2800" dirty="0" smtClean="0"/>
              <a:t> results</a:t>
            </a:r>
            <a:endParaRPr lang="en-US" sz="1400" dirty="0" smtClean="0">
              <a:ea typeface="ヒラギノ角ゴ Pro W6" charset="-128"/>
            </a:endParaRPr>
          </a:p>
          <a:p>
            <a:pPr eaLnBrk="1" hangingPunct="1">
              <a:spcBef>
                <a:spcPts val="1200"/>
              </a:spcBef>
              <a:tabLst>
                <a:tab pos="6400800" algn="l"/>
              </a:tabLst>
            </a:pPr>
            <a:r>
              <a:rPr lang="en-US" sz="2800" dirty="0" smtClean="0"/>
              <a:t>The MBTI instrument, meaning of “preferences”</a:t>
            </a:r>
          </a:p>
          <a:p>
            <a:pPr eaLnBrk="1" hangingPunct="1">
              <a:spcBef>
                <a:spcPts val="1200"/>
              </a:spcBef>
              <a:tabLst>
                <a:tab pos="6400800" algn="l"/>
              </a:tabLst>
            </a:pPr>
            <a:r>
              <a:rPr lang="en-US" sz="2800" dirty="0" smtClean="0"/>
              <a:t>MBTI definitions, with self-assessment</a:t>
            </a:r>
          </a:p>
          <a:p>
            <a:pPr eaLnBrk="1" hangingPunct="1">
              <a:spcBef>
                <a:spcPts val="1200"/>
              </a:spcBef>
              <a:tabLst>
                <a:tab pos="6400800" algn="l"/>
              </a:tabLst>
            </a:pPr>
            <a:r>
              <a:rPr lang="en-US" sz="2800" dirty="0" smtClean="0"/>
              <a:t>Individual results and verification	</a:t>
            </a:r>
            <a:endParaRPr lang="en-US" sz="2800" i="1" dirty="0" smtClean="0"/>
          </a:p>
          <a:p>
            <a:pPr eaLnBrk="1" hangingPunct="1">
              <a:spcBef>
                <a:spcPts val="1200"/>
              </a:spcBef>
              <a:tabLst>
                <a:tab pos="6400800" algn="l"/>
              </a:tabLst>
            </a:pPr>
            <a:r>
              <a:rPr lang="en-US" sz="2800" dirty="0" smtClean="0"/>
              <a:t>Team type table</a:t>
            </a:r>
          </a:p>
          <a:p>
            <a:pPr marL="0" lvl="1" indent="0" eaLnBrk="1" hangingPunct="1">
              <a:spcBef>
                <a:spcPts val="1200"/>
              </a:spcBef>
              <a:buFont typeface="Times" charset="0"/>
              <a:buNone/>
              <a:tabLst>
                <a:tab pos="6400800" algn="l"/>
              </a:tabLst>
            </a:pPr>
            <a:r>
              <a:rPr lang="en-US" dirty="0" smtClean="0"/>
              <a:t>Apply type information to our teamwork</a:t>
            </a:r>
          </a:p>
          <a:p>
            <a:pPr marL="0" lvl="1" indent="0" eaLnBrk="1" hangingPunct="1">
              <a:spcBef>
                <a:spcPts val="1200"/>
              </a:spcBef>
              <a:buClr>
                <a:srgbClr val="FF6F08"/>
              </a:buClr>
              <a:buFont typeface="Wingdings" pitchFamily="2" charset="2"/>
              <a:buChar char="§"/>
              <a:tabLst>
                <a:tab pos="6400800" algn="l"/>
              </a:tabLst>
            </a:pPr>
            <a:r>
              <a:rPr lang="en-US" dirty="0" smtClean="0"/>
              <a:t>  Type activities</a:t>
            </a:r>
          </a:p>
          <a:p>
            <a:pPr marL="0" lvl="1" indent="0" eaLnBrk="1" hangingPunct="1">
              <a:spcBef>
                <a:spcPts val="1200"/>
              </a:spcBef>
              <a:buClr>
                <a:srgbClr val="FF6F08"/>
              </a:buClr>
              <a:buFont typeface="Wingdings" pitchFamily="2" charset="2"/>
              <a:buChar char="§"/>
              <a:tabLst>
                <a:tab pos="6400800" algn="l"/>
              </a:tabLst>
            </a:pPr>
            <a:r>
              <a:rPr lang="en-US" dirty="0" smtClean="0"/>
              <a:t>  Team action plans </a:t>
            </a:r>
          </a:p>
          <a:p>
            <a:pPr marL="0" lvl="1" indent="0" eaLnBrk="1" hangingPunct="1">
              <a:spcBef>
                <a:spcPts val="1800"/>
              </a:spcBef>
              <a:buFont typeface="Times" charset="0"/>
              <a:buNone/>
              <a:tabLst>
                <a:tab pos="6400800" algn="l"/>
              </a:tabLst>
            </a:pPr>
            <a:endParaRPr lang="en-US" dirty="0" smtClean="0"/>
          </a:p>
        </p:txBody>
      </p:sp>
      <p:sp>
        <p:nvSpPr>
          <p:cNvPr id="25604" name="Rectangle 9"/>
          <p:cNvSpPr>
            <a:spLocks noChangeArrowheads="1"/>
          </p:cNvSpPr>
          <p:nvPr/>
        </p:nvSpPr>
        <p:spPr bwMode="auto">
          <a:xfrm>
            <a:off x="8305800" y="6399213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fld id="{C66CDA5D-50D5-4628-BA92-13B5DCB2B8FE}" type="slidenum">
              <a:rPr lang="en-US" sz="1400" b="1" smtClean="0">
                <a:solidFill>
                  <a:srgbClr val="FF6F08"/>
                </a:solidFill>
              </a:rPr>
              <a:pPr algn="ctr"/>
              <a:t>5</a:t>
            </a:fld>
            <a:endParaRPr lang="en-US" sz="1400" b="1" dirty="0">
              <a:solidFill>
                <a:srgbClr val="FF6F0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J–P Self-Assessment</a:t>
            </a:r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457200" y="990600"/>
            <a:ext cx="8305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rIns="132080" bIns="50800"/>
          <a:lstStyle/>
          <a:p>
            <a:pPr marL="39688" algn="ctr" eaLnBrk="1" hangingPunct="1"/>
            <a:r>
              <a:rPr lang="en-US" b="1"/>
              <a:t>Given the choice, which do you prefer: </a:t>
            </a:r>
            <a:br>
              <a:rPr lang="en-US" b="1"/>
            </a:br>
            <a:r>
              <a:rPr lang="en-US" b="1">
                <a:solidFill>
                  <a:srgbClr val="2A70CD"/>
                </a:solidFill>
              </a:rPr>
              <a:t>Judging </a:t>
            </a:r>
            <a:r>
              <a:rPr lang="en-US" b="1"/>
              <a:t>or </a:t>
            </a:r>
            <a:r>
              <a:rPr lang="en-US" b="1">
                <a:solidFill>
                  <a:srgbClr val="2A70CD"/>
                </a:solidFill>
              </a:rPr>
              <a:t>Perceiving</a:t>
            </a:r>
            <a:r>
              <a:rPr lang="en-US" b="1"/>
              <a:t>?</a:t>
            </a:r>
            <a:r>
              <a:rPr lang="en-US" b="1">
                <a:solidFill>
                  <a:srgbClr val="5C367A"/>
                </a:solidFill>
              </a:rPr>
              <a:t> </a:t>
            </a:r>
          </a:p>
          <a:p>
            <a:pPr marL="39688" algn="ctr" eaLnBrk="1" hangingPunct="1"/>
            <a:r>
              <a:rPr lang="en-US" b="1">
                <a:solidFill>
                  <a:srgbClr val="2A70CD"/>
                </a:solidFill>
                <a:sym typeface="Wingdings" pitchFamily="2" charset="2"/>
              </a:rPr>
              <a:t> </a:t>
            </a:r>
            <a:r>
              <a:rPr lang="en-US" b="1">
                <a:solidFill>
                  <a:srgbClr val="2A70CD"/>
                </a:solidFill>
              </a:rPr>
              <a:t>your self-assessment</a:t>
            </a:r>
            <a:r>
              <a:rPr lang="en-US" b="1">
                <a:solidFill>
                  <a:srgbClr val="FF6F08"/>
                </a:solidFill>
              </a:rPr>
              <a:t/>
            </a:r>
            <a:br>
              <a:rPr lang="en-US" b="1">
                <a:solidFill>
                  <a:srgbClr val="FF6F08"/>
                </a:solidFill>
              </a:rPr>
            </a:br>
            <a:r>
              <a:rPr lang="en-US" b="1"/>
              <a:t/>
            </a:r>
            <a:br>
              <a:rPr lang="en-US" b="1"/>
            </a:br>
            <a:endParaRPr lang="en-US" b="1" i="1">
              <a:latin typeface="Arial Narrow" pitchFamily="34" charset="0"/>
            </a:endParaRPr>
          </a:p>
        </p:txBody>
      </p:sp>
      <p:sp>
        <p:nvSpPr>
          <p:cNvPr id="67588" name="Rectangle 4"/>
          <p:cNvSpPr>
            <a:spLocks/>
          </p:cNvSpPr>
          <p:nvPr/>
        </p:nvSpPr>
        <p:spPr bwMode="auto">
          <a:xfrm>
            <a:off x="838200" y="4762500"/>
            <a:ext cx="10668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ctr" eaLnBrk="1" hangingPunct="1">
              <a:lnSpc>
                <a:spcPct val="70000"/>
              </a:lnSpc>
              <a:spcBef>
                <a:spcPts val="1400"/>
              </a:spcBef>
            </a:pPr>
            <a:endParaRPr lang="en-US" b="1">
              <a:cs typeface="Arial" charset="0"/>
              <a:sym typeface="Arial" charset="0"/>
            </a:endParaRPr>
          </a:p>
        </p:txBody>
      </p:sp>
      <p:sp>
        <p:nvSpPr>
          <p:cNvPr id="71685" name="Rectangle 9"/>
          <p:cNvSpPr>
            <a:spLocks noChangeArrowheads="1"/>
          </p:cNvSpPr>
          <p:nvPr/>
        </p:nvSpPr>
        <p:spPr bwMode="auto">
          <a:xfrm>
            <a:off x="8305800" y="6399213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fld id="{95730F96-C045-4455-98F9-FD7C5A9773B7}" type="slidenum">
              <a:rPr lang="en-US" sz="1400" b="1" smtClean="0">
                <a:solidFill>
                  <a:srgbClr val="FF6F08"/>
                </a:solidFill>
              </a:rPr>
              <a:pPr algn="ctr"/>
              <a:t>50</a:t>
            </a:fld>
            <a:endParaRPr lang="en-US" sz="1400" b="1" dirty="0">
              <a:solidFill>
                <a:srgbClr val="FF6F08"/>
              </a:solidFill>
            </a:endParaRPr>
          </a:p>
        </p:txBody>
      </p:sp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5867400" y="5410200"/>
            <a:ext cx="609600" cy="609600"/>
          </a:xfrm>
          <a:prstGeom prst="rect">
            <a:avLst/>
          </a:prstGeom>
          <a:noFill/>
          <a:ln w="12700">
            <a:solidFill>
              <a:srgbClr val="606060"/>
            </a:solidFill>
            <a:round/>
            <a:headEnd/>
            <a:tailEnd/>
          </a:ln>
          <a:effectLst>
            <a:outerShdw blurRad="50800" dist="38100" dir="2700000" rotWithShape="0">
              <a:srgbClr val="80808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ＭＳ Ｐゴシック" charset="-128"/>
            </a:endParaRPr>
          </a:p>
        </p:txBody>
      </p:sp>
      <p:sp>
        <p:nvSpPr>
          <p:cNvPr id="16" name="Rectangle 19"/>
          <p:cNvSpPr>
            <a:spLocks noChangeArrowheads="1"/>
          </p:cNvSpPr>
          <p:nvPr/>
        </p:nvSpPr>
        <p:spPr bwMode="auto">
          <a:xfrm>
            <a:off x="2743200" y="5410200"/>
            <a:ext cx="609600" cy="609600"/>
          </a:xfrm>
          <a:prstGeom prst="rect">
            <a:avLst/>
          </a:prstGeom>
          <a:noFill/>
          <a:ln w="12700">
            <a:solidFill>
              <a:srgbClr val="606060"/>
            </a:solidFill>
            <a:round/>
            <a:headEnd/>
            <a:tailEnd/>
          </a:ln>
          <a:effectLst>
            <a:outerShdw blurRad="50800" dist="38100" dir="2700000" rotWithShape="0">
              <a:srgbClr val="80808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ＭＳ Ｐゴシック" charset="-128"/>
            </a:endParaRPr>
          </a:p>
        </p:txBody>
      </p:sp>
      <p:pic>
        <p:nvPicPr>
          <p:cNvPr id="71688" name="Picture 8" descr="J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4" t="14441" r="19180" b="38904"/>
          <a:stretch>
            <a:fillRect/>
          </a:stretch>
        </p:blipFill>
        <p:spPr bwMode="auto">
          <a:xfrm>
            <a:off x="1981200" y="2362200"/>
            <a:ext cx="5240338" cy="297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Personality Type</a:t>
            </a:r>
          </a:p>
        </p:txBody>
      </p:sp>
      <p:sp>
        <p:nvSpPr>
          <p:cNvPr id="82946" name="Rectangle 2"/>
          <p:cNvSpPr>
            <a:spLocks noChangeArrowheads="1"/>
          </p:cNvSpPr>
          <p:nvPr/>
        </p:nvSpPr>
        <p:spPr bwMode="auto">
          <a:xfrm>
            <a:off x="457200" y="914400"/>
            <a:ext cx="8305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rIns="132080" bIns="50800"/>
          <a:lstStyle/>
          <a:p>
            <a:pPr marL="39688" algn="ctr" eaLnBrk="1" hangingPunct="1">
              <a:lnSpc>
                <a:spcPct val="90000"/>
              </a:lnSpc>
            </a:pPr>
            <a:r>
              <a:rPr lang="en-US" sz="2800" b="1"/>
              <a:t>When combined, your preferences indicate </a:t>
            </a:r>
            <a:br>
              <a:rPr lang="en-US" sz="2800" b="1"/>
            </a:br>
            <a:r>
              <a:rPr lang="en-US" sz="2800" b="1"/>
              <a:t>your personality type.</a:t>
            </a:r>
            <a:endParaRPr lang="en-US" sz="4000" b="1">
              <a:solidFill>
                <a:srgbClr val="FF6F08"/>
              </a:solidFill>
              <a:latin typeface="Arial Narrow" pitchFamily="34" charset="0"/>
            </a:endParaRPr>
          </a:p>
        </p:txBody>
      </p:sp>
      <p:pic>
        <p:nvPicPr>
          <p:cNvPr id="72708" name="Picture 6" descr="typ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60" t="26660" r="32512" b="15575"/>
          <a:stretch>
            <a:fillRect/>
          </a:stretch>
        </p:blipFill>
        <p:spPr bwMode="auto">
          <a:xfrm>
            <a:off x="2895600" y="1828800"/>
            <a:ext cx="32766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9" name="Rectangle 9"/>
          <p:cNvSpPr>
            <a:spLocks noChangeArrowheads="1"/>
          </p:cNvSpPr>
          <p:nvPr/>
        </p:nvSpPr>
        <p:spPr bwMode="auto">
          <a:xfrm>
            <a:off x="8305800" y="6399213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fld id="{89A7DBA4-F56E-4CE4-A901-5E3A74BA3966}" type="slidenum">
              <a:rPr lang="en-US" sz="1400" b="1" smtClean="0">
                <a:solidFill>
                  <a:srgbClr val="FF6F08"/>
                </a:solidFill>
              </a:rPr>
              <a:pPr algn="ctr"/>
              <a:t>51</a:t>
            </a:fld>
            <a:endParaRPr lang="en-US" sz="1400" b="1" dirty="0">
              <a:solidFill>
                <a:srgbClr val="FF6F0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16 Personality Types</a:t>
            </a:r>
            <a:endParaRPr lang="en-US" sz="1800" dirty="0" smtClean="0">
              <a:solidFill>
                <a:srgbClr val="FF0000"/>
              </a:solidFill>
            </a:endParaRPr>
          </a:p>
        </p:txBody>
      </p:sp>
      <p:sp>
        <p:nvSpPr>
          <p:cNvPr id="73732" name="Rectangle 9"/>
          <p:cNvSpPr>
            <a:spLocks noChangeArrowheads="1"/>
          </p:cNvSpPr>
          <p:nvPr/>
        </p:nvSpPr>
        <p:spPr bwMode="auto">
          <a:xfrm>
            <a:off x="8305800" y="6399213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fld id="{1AE071D8-3828-4B1D-A75B-DFA2118703FC}" type="slidenum">
              <a:rPr lang="en-US" sz="1400" b="1" smtClean="0">
                <a:solidFill>
                  <a:srgbClr val="FF6F08"/>
                </a:solidFill>
              </a:rPr>
              <a:pPr algn="ctr"/>
              <a:t>52</a:t>
            </a:fld>
            <a:endParaRPr lang="en-US" sz="1400" b="1" dirty="0">
              <a:solidFill>
                <a:srgbClr val="FF6F08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286" y="1219200"/>
            <a:ext cx="6853428" cy="4078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Self-Estimate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As a result of learning about the eight preferences and deciding which four you prefer, you have completed a </a:t>
            </a:r>
            <a:r>
              <a:rPr lang="en-US" sz="2800" b="1" dirty="0" smtClean="0">
                <a:solidFill>
                  <a:srgbClr val="207984"/>
                </a:solidFill>
              </a:rPr>
              <a:t>self-estimate</a:t>
            </a:r>
            <a:r>
              <a:rPr lang="en-US" sz="2800" dirty="0" smtClean="0">
                <a:solidFill>
                  <a:srgbClr val="207984"/>
                </a:solidFill>
              </a:rPr>
              <a:t> </a:t>
            </a:r>
            <a:r>
              <a:rPr lang="en-US" sz="2800" dirty="0" smtClean="0"/>
              <a:t>of your type.</a:t>
            </a:r>
            <a:endParaRPr lang="en-US" dirty="0" smtClean="0"/>
          </a:p>
          <a:p>
            <a:pPr lvl="1" eaLnBrk="1" hangingPunct="1">
              <a:spcBef>
                <a:spcPts val="1175"/>
              </a:spcBef>
              <a:spcAft>
                <a:spcPct val="50000"/>
              </a:spcAft>
            </a:pPr>
            <a:r>
              <a:rPr lang="en-US" sz="2400" dirty="0" smtClean="0"/>
              <a:t>Write your self-estimate in your </a:t>
            </a:r>
            <a:r>
              <a:rPr lang="en-US" sz="2400" i="1" dirty="0">
                <a:ea typeface="ヒラギノ角ゴ Pro W3" charset="-128"/>
                <a:sym typeface="Arial" charset="0"/>
              </a:rPr>
              <a:t>I</a:t>
            </a:r>
            <a:r>
              <a:rPr lang="en-US" sz="2400" i="1" dirty="0"/>
              <a:t>ntroduction to Myers-Briggs</a:t>
            </a:r>
            <a:r>
              <a:rPr lang="en-US" sz="1200" i="1" baseline="92000" dirty="0"/>
              <a:t>®</a:t>
            </a:r>
            <a:r>
              <a:rPr lang="en-US" sz="2400" i="1" dirty="0"/>
              <a:t> Type </a:t>
            </a:r>
            <a:r>
              <a:rPr lang="en-US" sz="2400" dirty="0" smtClean="0"/>
              <a:t>booklet</a:t>
            </a:r>
            <a:r>
              <a:rPr lang="en-US" sz="2400" i="1" dirty="0" smtClean="0"/>
              <a:t>, </a:t>
            </a:r>
            <a:r>
              <a:rPr lang="en-US" sz="2400" dirty="0" smtClean="0"/>
              <a:t>p. 7.</a:t>
            </a:r>
            <a:endParaRPr lang="en-US" dirty="0" smtClean="0"/>
          </a:p>
          <a:p>
            <a:pPr eaLnBrk="1" hangingPunct="1"/>
            <a:r>
              <a:rPr lang="en-US" sz="2800" dirty="0" smtClean="0"/>
              <a:t>Now let’s see what your </a:t>
            </a:r>
            <a:r>
              <a:rPr lang="en-US" sz="2800" b="1" dirty="0" smtClean="0">
                <a:solidFill>
                  <a:srgbClr val="207984"/>
                </a:solidFill>
              </a:rPr>
              <a:t>reported type</a:t>
            </a:r>
            <a:r>
              <a:rPr lang="en-US" sz="2800" dirty="0" smtClean="0">
                <a:solidFill>
                  <a:srgbClr val="207984"/>
                </a:solidFill>
              </a:rPr>
              <a:t> </a:t>
            </a:r>
            <a:r>
              <a:rPr lang="en-US" sz="2800" dirty="0" smtClean="0"/>
              <a:t>is (based on how you responded to the items).</a:t>
            </a:r>
          </a:p>
          <a:p>
            <a:pPr lvl="1" eaLnBrk="1" hangingPunct="1">
              <a:spcBef>
                <a:spcPts val="1225"/>
              </a:spcBef>
            </a:pPr>
            <a:r>
              <a:rPr lang="en-US" sz="2400" dirty="0" smtClean="0"/>
              <a:t>Write your results in your </a:t>
            </a:r>
            <a:r>
              <a:rPr lang="en-US" sz="2400" i="1" dirty="0">
                <a:ea typeface="ヒラギノ角ゴ Pro W3" charset="-128"/>
                <a:sym typeface="Arial" charset="0"/>
              </a:rPr>
              <a:t>I</a:t>
            </a:r>
            <a:r>
              <a:rPr lang="en-US" sz="2400" i="1" dirty="0"/>
              <a:t>ntroduction to Myers-Briggs</a:t>
            </a:r>
            <a:r>
              <a:rPr lang="en-US" sz="1200" i="1" baseline="92000" dirty="0"/>
              <a:t>®</a:t>
            </a:r>
            <a:r>
              <a:rPr lang="en-US" sz="2400" i="1" dirty="0"/>
              <a:t> Type</a:t>
            </a:r>
            <a:r>
              <a:rPr lang="en-US" sz="2400" dirty="0" smtClean="0"/>
              <a:t>  booklet</a:t>
            </a:r>
            <a:r>
              <a:rPr lang="en-US" sz="2400" i="1" dirty="0" smtClean="0"/>
              <a:t>, </a:t>
            </a:r>
            <a:r>
              <a:rPr lang="en-US" sz="2400" dirty="0" smtClean="0"/>
              <a:t>p. 7.</a:t>
            </a:r>
          </a:p>
        </p:txBody>
      </p:sp>
      <p:sp>
        <p:nvSpPr>
          <p:cNvPr id="74756" name="Rectangle 9"/>
          <p:cNvSpPr>
            <a:spLocks noChangeArrowheads="1"/>
          </p:cNvSpPr>
          <p:nvPr/>
        </p:nvSpPr>
        <p:spPr bwMode="auto">
          <a:xfrm>
            <a:off x="8305800" y="6399213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fld id="{A1F2D837-3921-402D-86F0-E42799B99901}" type="slidenum">
              <a:rPr lang="en-US" sz="1400" b="1" smtClean="0">
                <a:solidFill>
                  <a:srgbClr val="FF6F08"/>
                </a:solidFill>
              </a:rPr>
              <a:pPr algn="ctr"/>
              <a:t>53</a:t>
            </a:fld>
            <a:endParaRPr lang="en-US" sz="1400" b="1" dirty="0">
              <a:solidFill>
                <a:srgbClr val="FF6F0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MBTI</a:t>
            </a:r>
            <a:r>
              <a:rPr lang="en-US" sz="3200" baseline="48000" dirty="0" smtClean="0"/>
              <a:t>®</a:t>
            </a:r>
            <a:r>
              <a:rPr lang="en-US" dirty="0" smtClean="0"/>
              <a:t> Step I</a:t>
            </a:r>
            <a:r>
              <a:rPr lang="en-US" sz="3200" baseline="48000" dirty="0" smtClean="0"/>
              <a:t>™</a:t>
            </a:r>
            <a:r>
              <a:rPr lang="en-US" dirty="0" smtClean="0"/>
              <a:t> Profile Report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ts val="1963"/>
              </a:spcBef>
              <a:buFont typeface="Wingdings" pitchFamily="2" charset="2"/>
              <a:buNone/>
            </a:pPr>
            <a:r>
              <a:rPr lang="en-US" dirty="0" smtClean="0"/>
              <a:t>Page </a:t>
            </a:r>
            <a:r>
              <a:rPr lang="en-US" dirty="0" smtClean="0"/>
              <a:t>2:</a:t>
            </a:r>
            <a:endParaRPr lang="en-US" dirty="0" smtClean="0"/>
          </a:p>
          <a:p>
            <a:pPr eaLnBrk="1" hangingPunct="1">
              <a:spcBef>
                <a:spcPts val="1963"/>
              </a:spcBef>
            </a:pPr>
            <a:r>
              <a:rPr lang="en-US" dirty="0" smtClean="0"/>
              <a:t>Gives four-letter </a:t>
            </a:r>
            <a:r>
              <a:rPr lang="en-US" b="1" dirty="0" smtClean="0">
                <a:solidFill>
                  <a:srgbClr val="207984"/>
                </a:solidFill>
              </a:rPr>
              <a:t>reported type</a:t>
            </a:r>
            <a:r>
              <a:rPr lang="en-US" dirty="0" smtClean="0">
                <a:solidFill>
                  <a:srgbClr val="207984"/>
                </a:solidFill>
              </a:rPr>
              <a:t> </a:t>
            </a:r>
            <a:r>
              <a:rPr lang="en-US" dirty="0" smtClean="0"/>
              <a:t>based on computer scoring of your responses to the instrument items</a:t>
            </a:r>
          </a:p>
          <a:p>
            <a:pPr eaLnBrk="1" hangingPunct="1">
              <a:spcBef>
                <a:spcPts val="1963"/>
              </a:spcBef>
            </a:pPr>
            <a:r>
              <a:rPr lang="en-US" dirty="0" smtClean="0"/>
              <a:t>Defines preferences briefly</a:t>
            </a:r>
          </a:p>
          <a:p>
            <a:pPr eaLnBrk="1" hangingPunct="1">
              <a:spcBef>
                <a:spcPts val="1963"/>
              </a:spcBef>
            </a:pPr>
            <a:r>
              <a:rPr lang="en-US" dirty="0" smtClean="0"/>
              <a:t>Lists characteristics frequently associated with the reported four-letter type </a:t>
            </a:r>
          </a:p>
        </p:txBody>
      </p:sp>
      <p:sp>
        <p:nvSpPr>
          <p:cNvPr id="75780" name="Rectangle 9"/>
          <p:cNvSpPr>
            <a:spLocks noChangeArrowheads="1"/>
          </p:cNvSpPr>
          <p:nvPr/>
        </p:nvSpPr>
        <p:spPr bwMode="auto">
          <a:xfrm>
            <a:off x="8305800" y="6399213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fld id="{8C604EF7-8BBD-4521-AF32-85F1ACF1ED02}" type="slidenum">
              <a:rPr lang="en-US" sz="1400" b="1" smtClean="0">
                <a:solidFill>
                  <a:srgbClr val="FF6F08"/>
                </a:solidFill>
              </a:rPr>
              <a:pPr algn="ctr"/>
              <a:t>54</a:t>
            </a:fld>
            <a:endParaRPr lang="en-US" sz="1400" b="1" dirty="0">
              <a:solidFill>
                <a:srgbClr val="FF6F0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Page </a:t>
            </a:r>
            <a:r>
              <a:rPr lang="en-US" smtClean="0"/>
              <a:t>3:</a:t>
            </a:r>
            <a:endParaRPr lang="en-US" dirty="0" smtClean="0"/>
          </a:p>
        </p:txBody>
      </p:sp>
      <p:sp>
        <p:nvSpPr>
          <p:cNvPr id="76803" name="Rectangle 9"/>
          <p:cNvSpPr>
            <a:spLocks noChangeArrowheads="1"/>
          </p:cNvSpPr>
          <p:nvPr/>
        </p:nvSpPr>
        <p:spPr bwMode="auto">
          <a:xfrm>
            <a:off x="8305800" y="6399213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fld id="{78D9D72C-170A-4106-8470-3A55B9D260B5}" type="slidenum">
              <a:rPr lang="en-US" sz="1400" b="1" smtClean="0">
                <a:solidFill>
                  <a:srgbClr val="FF6F08"/>
                </a:solidFill>
              </a:rPr>
              <a:pPr algn="ctr"/>
              <a:t>55</a:t>
            </a:fld>
            <a:endParaRPr lang="en-US" sz="1400" b="1" dirty="0">
              <a:solidFill>
                <a:srgbClr val="FF6F08"/>
              </a:solidFill>
            </a:endParaRPr>
          </a:p>
        </p:txBody>
      </p:sp>
      <p:sp>
        <p:nvSpPr>
          <p:cNvPr id="76805" name="Rectangle 6"/>
          <p:cNvSpPr>
            <a:spLocks noChangeArrowheads="1"/>
          </p:cNvSpPr>
          <p:nvPr/>
        </p:nvSpPr>
        <p:spPr bwMode="auto">
          <a:xfrm>
            <a:off x="1447800" y="2971800"/>
            <a:ext cx="152400" cy="1219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07" name="Rectangle 8"/>
          <p:cNvSpPr>
            <a:spLocks noChangeArrowheads="1"/>
          </p:cNvSpPr>
          <p:nvPr/>
        </p:nvSpPr>
        <p:spPr bwMode="auto">
          <a:xfrm>
            <a:off x="7543800" y="3048000"/>
            <a:ext cx="152400" cy="1219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MBTI</a:t>
            </a:r>
            <a:r>
              <a:rPr lang="en-US" sz="3200" baseline="48000" dirty="0" smtClean="0"/>
              <a:t>®</a:t>
            </a:r>
            <a:r>
              <a:rPr lang="en-US" dirty="0" smtClean="0"/>
              <a:t> Step I</a:t>
            </a:r>
            <a:r>
              <a:rPr lang="en-US" sz="3200" baseline="48000" dirty="0" smtClean="0"/>
              <a:t>™</a:t>
            </a:r>
            <a:r>
              <a:rPr lang="en-US" dirty="0" smtClean="0"/>
              <a:t> Profile Report </a:t>
            </a:r>
            <a:r>
              <a:rPr lang="en-US" sz="2400" dirty="0" smtClean="0"/>
              <a:t>(cont.)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565257" y="1305580"/>
            <a:ext cx="8013486" cy="4216332"/>
            <a:chOff x="565257" y="1305580"/>
            <a:chExt cx="8013486" cy="4216332"/>
          </a:xfrm>
        </p:grpSpPr>
        <p:sp>
          <p:nvSpPr>
            <p:cNvPr id="18" name="TextBox 17"/>
            <p:cNvSpPr txBox="1"/>
            <p:nvPr/>
          </p:nvSpPr>
          <p:spPr>
            <a:xfrm>
              <a:off x="5257800" y="4998692"/>
              <a:ext cx="1143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PCI</a:t>
              </a:r>
              <a:endPara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565257" y="1305580"/>
              <a:ext cx="8013486" cy="3773708"/>
              <a:chOff x="565257" y="1305580"/>
              <a:chExt cx="8013486" cy="3773708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5257" y="1873187"/>
                <a:ext cx="8013486" cy="3058358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21" name="TextBox 20"/>
              <p:cNvSpPr txBox="1"/>
              <p:nvPr/>
            </p:nvSpPr>
            <p:spPr>
              <a:xfrm>
                <a:off x="5638800" y="1305580"/>
                <a:ext cx="1143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PCC</a:t>
                </a:r>
                <a:endPara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</p:txBody>
          </p:sp>
          <p:sp>
            <p:nvSpPr>
              <p:cNvPr id="22" name="Oval 21"/>
              <p:cNvSpPr/>
              <p:nvPr/>
            </p:nvSpPr>
            <p:spPr bwMode="auto">
              <a:xfrm>
                <a:off x="4979635" y="2402519"/>
                <a:ext cx="762000" cy="228600"/>
              </a:xfrm>
              <a:prstGeom prst="ellipse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  <p:cxnSp>
            <p:nvCxnSpPr>
              <p:cNvPr id="23" name="Straight Connector 22"/>
              <p:cNvCxnSpPr/>
              <p:nvPr/>
            </p:nvCxnSpPr>
            <p:spPr bwMode="auto">
              <a:xfrm flipH="1">
                <a:off x="5450889" y="1751018"/>
                <a:ext cx="477177" cy="642623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4" name="Oval 23"/>
              <p:cNvSpPr/>
              <p:nvPr/>
            </p:nvSpPr>
            <p:spPr bwMode="auto">
              <a:xfrm>
                <a:off x="6667872" y="4411833"/>
                <a:ext cx="457200" cy="304800"/>
              </a:xfrm>
              <a:prstGeom prst="ellipse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  <p:cxnSp>
            <p:nvCxnSpPr>
              <p:cNvPr id="25" name="Straight Connector 24"/>
              <p:cNvCxnSpPr>
                <a:stCxn id="24" idx="3"/>
              </p:cNvCxnSpPr>
              <p:nvPr/>
            </p:nvCxnSpPr>
            <p:spPr bwMode="auto">
              <a:xfrm flipH="1">
                <a:off x="5676901" y="4671996"/>
                <a:ext cx="1057926" cy="407292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Type Results </a:t>
            </a:r>
            <a:endParaRPr lang="en-US" sz="2400" dirty="0" smtClean="0"/>
          </a:p>
        </p:txBody>
      </p:sp>
      <p:sp>
        <p:nvSpPr>
          <p:cNvPr id="77828" name="Rectangle 9"/>
          <p:cNvSpPr>
            <a:spLocks noChangeArrowheads="1"/>
          </p:cNvSpPr>
          <p:nvPr/>
        </p:nvSpPr>
        <p:spPr bwMode="auto">
          <a:xfrm>
            <a:off x="8305800" y="6399213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fld id="{01FF1F7A-D9AC-415A-9770-FF11F8EB3BD0}" type="slidenum">
              <a:rPr lang="en-US" sz="1400" b="1" smtClean="0">
                <a:solidFill>
                  <a:srgbClr val="FF6F08"/>
                </a:solidFill>
              </a:rPr>
              <a:pPr algn="ctr"/>
              <a:t>56</a:t>
            </a:fld>
            <a:endParaRPr lang="en-US" sz="1400" b="1" dirty="0">
              <a:solidFill>
                <a:srgbClr val="FF6F08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81000" y="990600"/>
            <a:ext cx="83820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F08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+mn-ea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78A99"/>
              </a:buClr>
              <a:buFont typeface="Times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F08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1028700" indent="-1028700" eaLnBrk="1" hangingPunct="1">
              <a:buFont typeface="Wingdings" pitchFamily="2" charset="2"/>
              <a:buNone/>
            </a:pPr>
            <a:r>
              <a:rPr lang="en-US" b="1" dirty="0" err="1" smtClean="0">
                <a:solidFill>
                  <a:srgbClr val="207984"/>
                </a:solidFill>
              </a:rPr>
              <a:t>pci</a:t>
            </a:r>
            <a:r>
              <a:rPr lang="en-US" b="1" dirty="0" smtClean="0">
                <a:solidFill>
                  <a:srgbClr val="207984"/>
                </a:solidFill>
              </a:rPr>
              <a:t> = preference clarity index</a:t>
            </a:r>
            <a:endParaRPr lang="en-US" dirty="0" smtClean="0">
              <a:solidFill>
                <a:srgbClr val="207984"/>
              </a:solidFill>
            </a:endParaRPr>
          </a:p>
          <a:p>
            <a:pPr marL="1028700" indent="-1028700" eaLnBrk="1" hangingPunct="1">
              <a:buFont typeface="Wingdings" pitchFamily="2" charset="2"/>
              <a:buNone/>
            </a:pPr>
            <a:r>
              <a:rPr lang="en-US" dirty="0" smtClean="0"/>
              <a:t>	a number ranging from 1 to 30, assigned by computer scoring, that indicates how consistently you chose one side of a dichotomy</a:t>
            </a:r>
            <a:endParaRPr lang="en-US" b="1" dirty="0" smtClean="0">
              <a:ea typeface="ヒラギノ角ゴ Pro W6" charset="-128"/>
            </a:endParaRPr>
          </a:p>
          <a:p>
            <a:pPr marL="1028700" indent="-1028700" eaLnBrk="1" hangingPunct="1">
              <a:buFont typeface="Wingdings" pitchFamily="2" charset="2"/>
              <a:buNone/>
            </a:pPr>
            <a:r>
              <a:rPr lang="en-US" b="1" dirty="0" err="1" smtClean="0">
                <a:solidFill>
                  <a:srgbClr val="207984"/>
                </a:solidFill>
              </a:rPr>
              <a:t>pcc</a:t>
            </a:r>
            <a:r>
              <a:rPr lang="en-US" b="1" dirty="0" smtClean="0">
                <a:solidFill>
                  <a:srgbClr val="207984"/>
                </a:solidFill>
              </a:rPr>
              <a:t> = preference clarity category</a:t>
            </a:r>
            <a:endParaRPr lang="en-US" dirty="0" smtClean="0">
              <a:solidFill>
                <a:srgbClr val="207984"/>
              </a:solidFill>
            </a:endParaRPr>
          </a:p>
          <a:p>
            <a:pPr marL="1028700" indent="-1028700" eaLnBrk="1" hangingPunct="1">
              <a:buFont typeface="Wingdings" pitchFamily="2" charset="2"/>
              <a:buNone/>
            </a:pPr>
            <a:r>
              <a:rPr lang="en-US" dirty="0" smtClean="0"/>
              <a:t>	a label describing how consistently </a:t>
            </a:r>
            <a:br>
              <a:rPr lang="en-US" dirty="0" smtClean="0"/>
            </a:br>
            <a:r>
              <a:rPr lang="en-US" dirty="0" smtClean="0"/>
              <a:t>you chose one side of a dichotomy—</a:t>
            </a:r>
            <a:br>
              <a:rPr lang="en-US" dirty="0" smtClean="0"/>
            </a:br>
            <a:r>
              <a:rPr lang="en-US" dirty="0" smtClean="0"/>
              <a:t>slight, moderate, clear, or very clear</a:t>
            </a:r>
            <a:endParaRPr lang="en-US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Meaning of Results</a:t>
            </a:r>
          </a:p>
        </p:txBody>
      </p:sp>
      <p:sp>
        <p:nvSpPr>
          <p:cNvPr id="78851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8382000" cy="4191000"/>
          </a:xfrm>
        </p:spPr>
        <p:txBody>
          <a:bodyPr/>
          <a:lstStyle/>
          <a:p>
            <a:pPr eaLnBrk="1" hangingPunct="1">
              <a:spcBef>
                <a:spcPts val="1875"/>
              </a:spcBef>
              <a:spcAft>
                <a:spcPct val="25000"/>
              </a:spcAft>
            </a:pPr>
            <a:r>
              <a:rPr lang="en-US" dirty="0" smtClean="0"/>
              <a:t>The MBTI</a:t>
            </a:r>
            <a:r>
              <a:rPr lang="en-US" sz="1600" i="1" baseline="92000" dirty="0" smtClean="0"/>
              <a:t>®</a:t>
            </a:r>
            <a:r>
              <a:rPr lang="en-US" dirty="0" smtClean="0"/>
              <a:t> instrument does </a:t>
            </a:r>
            <a:r>
              <a:rPr lang="en-US" b="1" i="1" dirty="0" smtClean="0">
                <a:solidFill>
                  <a:srgbClr val="207984"/>
                </a:solidFill>
              </a:rPr>
              <a:t>not</a:t>
            </a:r>
            <a:r>
              <a:rPr lang="en-US" dirty="0" smtClean="0">
                <a:solidFill>
                  <a:srgbClr val="207984"/>
                </a:solidFill>
              </a:rPr>
              <a:t> </a:t>
            </a:r>
            <a:r>
              <a:rPr lang="en-US" dirty="0" smtClean="0"/>
              <a:t>measure how much or how well you do something</a:t>
            </a:r>
          </a:p>
          <a:p>
            <a:pPr eaLnBrk="1" hangingPunct="1">
              <a:spcBef>
                <a:spcPts val="1875"/>
              </a:spcBef>
              <a:spcAft>
                <a:spcPct val="25000"/>
              </a:spcAft>
            </a:pPr>
            <a:r>
              <a:rPr lang="en-US" dirty="0" smtClean="0"/>
              <a:t>It is intended to indicate your innate preferences </a:t>
            </a:r>
            <a:endParaRPr lang="en-US" sz="1400" dirty="0" smtClean="0">
              <a:solidFill>
                <a:srgbClr val="FF0066"/>
              </a:solidFill>
            </a:endParaRPr>
          </a:p>
          <a:p>
            <a:pPr eaLnBrk="1" hangingPunct="1">
              <a:spcBef>
                <a:spcPts val="1875"/>
              </a:spcBef>
              <a:spcAft>
                <a:spcPct val="25000"/>
              </a:spcAft>
            </a:pPr>
            <a:r>
              <a:rPr lang="en-US" dirty="0" smtClean="0"/>
              <a:t>The number or category reported with the letter = the clarity with which you indicated your preference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800" dirty="0" smtClean="0"/>
          </a:p>
          <a:p>
            <a:pPr algn="r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800" dirty="0" smtClean="0"/>
          </a:p>
        </p:txBody>
      </p:sp>
      <p:sp>
        <p:nvSpPr>
          <p:cNvPr id="78852" name="Rectangle 9"/>
          <p:cNvSpPr>
            <a:spLocks noChangeArrowheads="1"/>
          </p:cNvSpPr>
          <p:nvPr/>
        </p:nvSpPr>
        <p:spPr bwMode="auto">
          <a:xfrm>
            <a:off x="8305800" y="6399213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fld id="{39032B3A-1329-4D76-B1A6-BC58312734FE}" type="slidenum">
              <a:rPr lang="en-US" sz="1400" b="1" smtClean="0">
                <a:solidFill>
                  <a:srgbClr val="FF6F08"/>
                </a:solidFill>
              </a:rPr>
              <a:pPr algn="ctr"/>
              <a:t>57</a:t>
            </a:fld>
            <a:endParaRPr lang="en-US" sz="1400" b="1" dirty="0">
              <a:solidFill>
                <a:srgbClr val="FF6F0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Reported and Self-Estimated Type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If these are the same:</a:t>
            </a:r>
          </a:p>
          <a:p>
            <a:pPr marL="347663" lvl="1" indent="0" eaLnBrk="1" hangingPunct="1">
              <a:spcBef>
                <a:spcPts val="1200"/>
              </a:spcBef>
              <a:buNone/>
            </a:pPr>
            <a:r>
              <a:rPr lang="en-US" dirty="0" smtClean="0"/>
              <a:t>Read the one-page description in your </a:t>
            </a:r>
            <a:r>
              <a:rPr lang="en-US" i="1" dirty="0">
                <a:ea typeface="ヒラギノ角ゴ Pro W3" charset="-128"/>
                <a:sym typeface="Arial" charset="0"/>
              </a:rPr>
              <a:t>I</a:t>
            </a:r>
            <a:r>
              <a:rPr lang="en-US" i="1" dirty="0"/>
              <a:t>ntroduction to Myers-Briggs</a:t>
            </a:r>
            <a:r>
              <a:rPr lang="en-US" sz="1400" i="1" baseline="92000" dirty="0"/>
              <a:t>®</a:t>
            </a:r>
            <a:r>
              <a:rPr lang="en-US" i="1" dirty="0"/>
              <a:t> Type</a:t>
            </a:r>
            <a:r>
              <a:rPr lang="en-US" dirty="0" smtClean="0"/>
              <a:t> booklet and decide: Does it fit your understanding of yourself?</a:t>
            </a:r>
          </a:p>
          <a:p>
            <a:pPr marL="347663" lvl="1" indent="0" eaLnBrk="1" hangingPunct="1">
              <a:spcBef>
                <a:spcPct val="0"/>
              </a:spcBef>
              <a:buFont typeface="Times" charset="0"/>
              <a:buNone/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If they are different:</a:t>
            </a:r>
          </a:p>
          <a:p>
            <a:pPr marL="347663" lvl="1" indent="0" eaLnBrk="1" hangingPunct="1">
              <a:spcBef>
                <a:spcPts val="1200"/>
              </a:spcBef>
              <a:buNone/>
            </a:pPr>
            <a:r>
              <a:rPr lang="en-US" dirty="0" smtClean="0"/>
              <a:t>Read descriptions for both your self-estimated and reported types in your </a:t>
            </a:r>
            <a:r>
              <a:rPr lang="en-US" i="1" dirty="0">
                <a:ea typeface="ヒラギノ角ゴ Pro W3" charset="-128"/>
                <a:sym typeface="Arial" charset="0"/>
              </a:rPr>
              <a:t>I</a:t>
            </a:r>
            <a:r>
              <a:rPr lang="en-US" i="1" dirty="0"/>
              <a:t>ntroduction to Myers-Briggs</a:t>
            </a:r>
            <a:r>
              <a:rPr lang="en-US" sz="1400" i="1" baseline="92000" dirty="0"/>
              <a:t>®</a:t>
            </a:r>
            <a:r>
              <a:rPr lang="en-US" i="1" dirty="0"/>
              <a:t> Type</a:t>
            </a:r>
            <a:r>
              <a:rPr lang="en-US" dirty="0" smtClean="0"/>
              <a:t> booklet. Decide which one fits best.</a:t>
            </a:r>
          </a:p>
        </p:txBody>
      </p:sp>
      <p:sp>
        <p:nvSpPr>
          <p:cNvPr id="79876" name="Rectangle 9"/>
          <p:cNvSpPr>
            <a:spLocks noChangeArrowheads="1"/>
          </p:cNvSpPr>
          <p:nvPr/>
        </p:nvSpPr>
        <p:spPr bwMode="auto">
          <a:xfrm>
            <a:off x="8305800" y="6399213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fld id="{4A6D2628-A2A6-43FB-9475-1C47DA904037}" type="slidenum">
              <a:rPr lang="en-US" sz="1400" b="1" smtClean="0">
                <a:solidFill>
                  <a:srgbClr val="FF6F08"/>
                </a:solidFill>
              </a:rPr>
              <a:pPr algn="ctr"/>
              <a:t>58</a:t>
            </a:fld>
            <a:endParaRPr lang="en-US" sz="1400" b="1" dirty="0">
              <a:solidFill>
                <a:srgbClr val="FF6F0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“Has My Type Changed?”</a:t>
            </a:r>
          </a:p>
        </p:txBody>
      </p:sp>
      <p:sp>
        <p:nvSpPr>
          <p:cNvPr id="151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 smtClean="0"/>
              <a:t>Why might you get different results?</a:t>
            </a:r>
          </a:p>
          <a:p>
            <a:pPr eaLnBrk="1" hangingPunct="1"/>
            <a:r>
              <a:rPr lang="en-US" sz="3200" i="1" dirty="0" smtClean="0"/>
              <a:t>You answered the items differently!</a:t>
            </a:r>
            <a:endParaRPr lang="en-US" sz="2800" dirty="0" smtClean="0"/>
          </a:p>
          <a:p>
            <a:pPr lvl="1" eaLnBrk="1" hangingPunct="1">
              <a:spcBef>
                <a:spcPts val="1225"/>
              </a:spcBef>
            </a:pPr>
            <a:r>
              <a:rPr lang="en-US" dirty="0" smtClean="0"/>
              <a:t>Different mind-set</a:t>
            </a:r>
          </a:p>
          <a:p>
            <a:pPr lvl="1" eaLnBrk="1" hangingPunct="1">
              <a:spcBef>
                <a:spcPts val="1225"/>
              </a:spcBef>
            </a:pPr>
            <a:r>
              <a:rPr lang="en-US" dirty="0" smtClean="0"/>
              <a:t>Familiarity with MBTI</a:t>
            </a:r>
            <a:r>
              <a:rPr lang="en-US" sz="1400" i="1" baseline="92000" dirty="0" smtClean="0"/>
              <a:t>®</a:t>
            </a:r>
            <a:r>
              <a:rPr lang="en-US" dirty="0" smtClean="0"/>
              <a:t> questions and definitions may skew responses</a:t>
            </a:r>
          </a:p>
          <a:p>
            <a:pPr marL="0" lvl="1" indent="0">
              <a:buFont typeface="Times" charset="0"/>
              <a:buNone/>
            </a:pPr>
            <a:endParaRPr lang="en-US" sz="2000" dirty="0" smtClean="0"/>
          </a:p>
          <a:p>
            <a:pPr marL="1588" indent="-1588">
              <a:buFont typeface="Wingdings" pitchFamily="2" charset="2"/>
              <a:buNone/>
            </a:pPr>
            <a:r>
              <a:rPr lang="en-US" dirty="0" smtClean="0"/>
              <a:t>Remember: MBTI results report how you responded to the items—you decide your “best-fit” type</a:t>
            </a:r>
          </a:p>
        </p:txBody>
      </p:sp>
      <p:sp>
        <p:nvSpPr>
          <p:cNvPr id="80900" name="Rectangle 9"/>
          <p:cNvSpPr>
            <a:spLocks noChangeArrowheads="1"/>
          </p:cNvSpPr>
          <p:nvPr/>
        </p:nvSpPr>
        <p:spPr bwMode="auto">
          <a:xfrm>
            <a:off x="8305800" y="6399213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fld id="{FB82F1C3-9461-4FE4-A392-4BA2CBE65B4A}" type="slidenum">
              <a:rPr lang="en-US" sz="1400" b="1" smtClean="0">
                <a:solidFill>
                  <a:srgbClr val="FF6F08"/>
                </a:solidFill>
              </a:rPr>
              <a:pPr algn="ctr"/>
              <a:t>59</a:t>
            </a:fld>
            <a:endParaRPr lang="en-US" sz="1400" b="1" dirty="0">
              <a:solidFill>
                <a:srgbClr val="FF6F0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About the MBTI</a:t>
            </a:r>
            <a:r>
              <a:rPr lang="en-US" sz="3200" baseline="48000" dirty="0" smtClean="0"/>
              <a:t>®</a:t>
            </a:r>
            <a:r>
              <a:rPr lang="en-US" dirty="0" smtClean="0"/>
              <a:t> Instrument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spcAft>
                <a:spcPct val="25000"/>
              </a:spcAft>
            </a:pPr>
            <a:r>
              <a:rPr lang="en-US" dirty="0" smtClean="0"/>
              <a:t>An indicator—not a test </a:t>
            </a:r>
          </a:p>
          <a:p>
            <a:pPr eaLnBrk="1" hangingPunct="1">
              <a:spcBef>
                <a:spcPct val="0"/>
              </a:spcBef>
              <a:spcAft>
                <a:spcPct val="25000"/>
              </a:spcAft>
            </a:pPr>
            <a:r>
              <a:rPr lang="en-US" dirty="0" smtClean="0"/>
              <a:t>Looks only at normal </a:t>
            </a:r>
            <a:r>
              <a:rPr lang="en-US" dirty="0" err="1" smtClean="0"/>
              <a:t>behaviour</a:t>
            </a:r>
            <a:endParaRPr lang="en-US" dirty="0" smtClean="0"/>
          </a:p>
          <a:p>
            <a:pPr eaLnBrk="1" hangingPunct="1">
              <a:spcBef>
                <a:spcPct val="0"/>
              </a:spcBef>
              <a:spcAft>
                <a:spcPct val="25000"/>
              </a:spcAft>
            </a:pPr>
            <a:r>
              <a:rPr lang="en-US" dirty="0" smtClean="0"/>
              <a:t>Forced-choice questions </a:t>
            </a:r>
          </a:p>
          <a:p>
            <a:pPr eaLnBrk="1" hangingPunct="1">
              <a:spcBef>
                <a:spcPct val="0"/>
              </a:spcBef>
              <a:spcAft>
                <a:spcPct val="25000"/>
              </a:spcAft>
            </a:pPr>
            <a:r>
              <a:rPr lang="en-US" dirty="0" smtClean="0"/>
              <a:t>No right or wrong answers—no better or worse types.</a:t>
            </a:r>
          </a:p>
          <a:p>
            <a:pPr lvl="1" eaLnBrk="1" hangingPunct="1">
              <a:spcBef>
                <a:spcPct val="0"/>
              </a:spcBef>
              <a:spcAft>
                <a:spcPct val="25000"/>
              </a:spcAft>
            </a:pPr>
            <a:r>
              <a:rPr lang="en-US" dirty="0" smtClean="0"/>
              <a:t>All types have potential strengths and possible pitfalls or blind spots</a:t>
            </a:r>
          </a:p>
          <a:p>
            <a:pPr eaLnBrk="1" hangingPunct="1">
              <a:spcBef>
                <a:spcPct val="0"/>
              </a:spcBef>
              <a:spcAft>
                <a:spcPct val="25000"/>
              </a:spcAft>
            </a:pPr>
            <a:r>
              <a:rPr lang="en-US" dirty="0" smtClean="0"/>
              <a:t>Your results are confidential</a:t>
            </a:r>
          </a:p>
        </p:txBody>
      </p:sp>
      <p:sp>
        <p:nvSpPr>
          <p:cNvPr id="26628" name="Rectangle 9"/>
          <p:cNvSpPr>
            <a:spLocks noChangeArrowheads="1"/>
          </p:cNvSpPr>
          <p:nvPr/>
        </p:nvSpPr>
        <p:spPr bwMode="auto">
          <a:xfrm>
            <a:off x="8305800" y="6399213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fld id="{58907A2C-DF84-487A-8D8C-9536744A41C3}" type="slidenum">
              <a:rPr lang="en-US" sz="1400" b="1" smtClean="0">
                <a:solidFill>
                  <a:srgbClr val="FF6F08"/>
                </a:solidFill>
              </a:rPr>
              <a:pPr algn="ctr"/>
              <a:t>6</a:t>
            </a:fld>
            <a:endParaRPr lang="en-US" sz="1400" b="1" dirty="0">
              <a:solidFill>
                <a:srgbClr val="FF6F0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Levels of Confidence</a:t>
            </a:r>
          </a:p>
        </p:txBody>
      </p:sp>
      <p:sp>
        <p:nvSpPr>
          <p:cNvPr id="81928" name="Rectangle 9"/>
          <p:cNvSpPr>
            <a:spLocks noChangeArrowheads="1"/>
          </p:cNvSpPr>
          <p:nvPr/>
        </p:nvSpPr>
        <p:spPr bwMode="auto">
          <a:xfrm>
            <a:off x="8305800" y="6399213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fld id="{67518BD9-AD18-4F45-BF96-D57B2B70A2CB}" type="slidenum">
              <a:rPr lang="en-US" sz="1400" b="1" smtClean="0">
                <a:solidFill>
                  <a:srgbClr val="FF6F08"/>
                </a:solidFill>
              </a:rPr>
              <a:pPr algn="ctr"/>
              <a:t>60</a:t>
            </a:fld>
            <a:endParaRPr lang="en-US" sz="1400" b="1" dirty="0">
              <a:solidFill>
                <a:srgbClr val="FF6F08"/>
              </a:solidFill>
            </a:endParaRPr>
          </a:p>
        </p:txBody>
      </p:sp>
      <p:sp>
        <p:nvSpPr>
          <p:cNvPr id="13" name="Line 3"/>
          <p:cNvSpPr>
            <a:spLocks noChangeShapeType="1"/>
          </p:cNvSpPr>
          <p:nvPr/>
        </p:nvSpPr>
        <p:spPr bwMode="auto">
          <a:xfrm rot="10800000" flipH="1">
            <a:off x="4572000" y="1600200"/>
            <a:ext cx="1587" cy="685800"/>
          </a:xfrm>
          <a:prstGeom prst="line">
            <a:avLst/>
          </a:prstGeom>
          <a:noFill/>
          <a:ln w="88900">
            <a:solidFill>
              <a:srgbClr val="207984"/>
            </a:solidFill>
            <a:round/>
            <a:headEnd/>
            <a:tailEnd type="triangle" w="med" len="med"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6"/>
          <p:cNvSpPr>
            <a:spLocks noChangeShapeType="1"/>
          </p:cNvSpPr>
          <p:nvPr/>
        </p:nvSpPr>
        <p:spPr bwMode="auto">
          <a:xfrm rot="10800000" flipH="1">
            <a:off x="4572000" y="3048000"/>
            <a:ext cx="1587" cy="685800"/>
          </a:xfrm>
          <a:prstGeom prst="line">
            <a:avLst/>
          </a:prstGeom>
          <a:noFill/>
          <a:ln w="88900">
            <a:solidFill>
              <a:srgbClr val="207984"/>
            </a:solidFill>
            <a:round/>
            <a:headEnd/>
            <a:tailEnd type="triangle" w="med" len="med"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381000" y="3886200"/>
            <a:ext cx="8382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 dirty="0">
                <a:solidFill>
                  <a:srgbClr val="000000"/>
                </a:solidFill>
              </a:rPr>
              <a:t>Self-estimated type </a:t>
            </a:r>
            <a:endParaRPr lang="en-US" dirty="0"/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381000" y="5257800"/>
            <a:ext cx="8382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 dirty="0">
                <a:solidFill>
                  <a:srgbClr val="000000"/>
                </a:solidFill>
              </a:rPr>
              <a:t>True type—innate predispositions</a:t>
            </a:r>
            <a:endParaRPr lang="en-US" dirty="0"/>
          </a:p>
        </p:txBody>
      </p:sp>
      <p:sp>
        <p:nvSpPr>
          <p:cNvPr id="18" name="Line 6"/>
          <p:cNvSpPr>
            <a:spLocks noChangeShapeType="1"/>
          </p:cNvSpPr>
          <p:nvPr/>
        </p:nvSpPr>
        <p:spPr bwMode="auto">
          <a:xfrm rot="10800000" flipH="1">
            <a:off x="4572001" y="4495800"/>
            <a:ext cx="1587" cy="685800"/>
          </a:xfrm>
          <a:prstGeom prst="line">
            <a:avLst/>
          </a:prstGeom>
          <a:noFill/>
          <a:ln w="88900">
            <a:solidFill>
              <a:srgbClr val="207984"/>
            </a:solidFill>
            <a:round/>
            <a:headEnd/>
            <a:tailEnd type="triangle" w="med" len="med"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457200" y="990600"/>
            <a:ext cx="838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rIns="132080" bIns="50800"/>
          <a:lstStyle/>
          <a:p>
            <a:pPr algn="ctr" eaLnBrk="1" hangingPunct="1">
              <a:spcBef>
                <a:spcPct val="20000"/>
              </a:spcBef>
              <a:buClr>
                <a:srgbClr val="FF6F08"/>
              </a:buClr>
              <a:buFont typeface="Wingdings" pitchFamily="2" charset="2"/>
              <a:buNone/>
            </a:pPr>
            <a:r>
              <a:rPr lang="en-US" sz="3200" dirty="0"/>
              <a:t>“Best-fit” type</a:t>
            </a:r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381000" y="2362200"/>
            <a:ext cx="838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rIns="132080" bIns="50800"/>
          <a:lstStyle/>
          <a:p>
            <a:pPr algn="ctr" eaLnBrk="1" hangingPunct="1">
              <a:spcBef>
                <a:spcPct val="20000"/>
              </a:spcBef>
              <a:buClr>
                <a:srgbClr val="FF6F08"/>
              </a:buClr>
              <a:buFont typeface="Wingdings" pitchFamily="2" charset="2"/>
              <a:buNone/>
            </a:pPr>
            <a:r>
              <a:rPr lang="en-US" sz="3200"/>
              <a:t>Reported type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/>
      <p:bldP spid="17" grpId="0"/>
      <p:bldP spid="18" grpId="0" animBg="1"/>
      <p:bldP spid="19" grpId="0"/>
      <p:bldP spid="20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Type Table</a:t>
            </a:r>
          </a:p>
        </p:txBody>
      </p:sp>
      <p:sp>
        <p:nvSpPr>
          <p:cNvPr id="829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When you are clear about your “best-fit” type:</a:t>
            </a:r>
          </a:p>
          <a:p>
            <a:pPr>
              <a:buFont typeface="Wingdings" pitchFamily="2" charset="2"/>
              <a:buNone/>
            </a:pPr>
            <a:endParaRPr lang="en-US" sz="1600" smtClean="0"/>
          </a:p>
          <a:p>
            <a:r>
              <a:rPr lang="en-US" smtClean="0"/>
              <a:t>Sign your name in your best-fit type space</a:t>
            </a:r>
          </a:p>
          <a:p>
            <a:endParaRPr lang="en-US" sz="1600" smtClean="0"/>
          </a:p>
          <a:p>
            <a:r>
              <a:rPr lang="en-US" smtClean="0"/>
              <a:t>Then we’ll look at our team’s type distribution and how that may affect our team dynamics</a:t>
            </a:r>
          </a:p>
        </p:txBody>
      </p:sp>
      <p:sp>
        <p:nvSpPr>
          <p:cNvPr id="82948" name="Rectangle 9"/>
          <p:cNvSpPr>
            <a:spLocks noChangeArrowheads="1"/>
          </p:cNvSpPr>
          <p:nvPr/>
        </p:nvSpPr>
        <p:spPr bwMode="auto">
          <a:xfrm>
            <a:off x="8305800" y="6399213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fld id="{63543484-2B0D-467B-8BB0-B7530D4FD28F}" type="slidenum">
              <a:rPr lang="en-US" sz="1400" b="1" smtClean="0">
                <a:solidFill>
                  <a:srgbClr val="FF6F08"/>
                </a:solidFill>
              </a:rPr>
              <a:pPr algn="ctr"/>
              <a:t>61</a:t>
            </a:fld>
            <a:endParaRPr lang="en-US" sz="1400" b="1" dirty="0">
              <a:solidFill>
                <a:srgbClr val="FF6F0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16-Room House</a:t>
            </a:r>
            <a:endParaRPr lang="en-US" dirty="0" smtClean="0">
              <a:solidFill>
                <a:srgbClr val="66FF33"/>
              </a:solidFill>
            </a:endParaRPr>
          </a:p>
        </p:txBody>
      </p:sp>
      <p:pic>
        <p:nvPicPr>
          <p:cNvPr id="83971" name="Picture 3" descr="hou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5" t="14163" r="18347" b="18352"/>
          <a:stretch>
            <a:fillRect/>
          </a:stretch>
        </p:blipFill>
        <p:spPr bwMode="auto">
          <a:xfrm>
            <a:off x="1295400" y="971550"/>
            <a:ext cx="6172200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2" name="Rectangle 9"/>
          <p:cNvSpPr>
            <a:spLocks noChangeArrowheads="1"/>
          </p:cNvSpPr>
          <p:nvPr/>
        </p:nvSpPr>
        <p:spPr bwMode="auto">
          <a:xfrm>
            <a:off x="8305800" y="6399213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fld id="{AFA98147-407C-4312-B883-7B54C7B8B2BB}" type="slidenum">
              <a:rPr lang="en-US" sz="1400" b="1" smtClean="0">
                <a:solidFill>
                  <a:srgbClr val="FF6F08"/>
                </a:solidFill>
              </a:rPr>
              <a:pPr algn="ctr"/>
              <a:t>62</a:t>
            </a:fld>
            <a:endParaRPr lang="en-US" sz="1400" b="1" dirty="0">
              <a:solidFill>
                <a:srgbClr val="FF6F0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Users of the MBTI</a:t>
            </a:r>
            <a:r>
              <a:rPr lang="en-US" sz="3200" baseline="48000" dirty="0" smtClean="0"/>
              <a:t>®</a:t>
            </a:r>
            <a:r>
              <a:rPr lang="en-US" dirty="0" smtClean="0"/>
              <a:t> Instrument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8382000" cy="4267200"/>
          </a:xfrm>
        </p:spPr>
        <p:txBody>
          <a:bodyPr/>
          <a:lstStyle/>
          <a:p>
            <a:pPr eaLnBrk="1" hangingPunct="1">
              <a:spcAft>
                <a:spcPct val="25000"/>
              </a:spcAft>
            </a:pPr>
            <a:r>
              <a:rPr lang="en-US" dirty="0" smtClean="0"/>
              <a:t>Most Fortune 100 companies use it</a:t>
            </a:r>
            <a:endParaRPr lang="en-US" dirty="0" smtClean="0">
              <a:solidFill>
                <a:srgbClr val="FF0066"/>
              </a:solidFill>
            </a:endParaRPr>
          </a:p>
          <a:p>
            <a:pPr eaLnBrk="1" hangingPunct="1">
              <a:spcAft>
                <a:spcPct val="25000"/>
              </a:spcAft>
            </a:pPr>
            <a:r>
              <a:rPr lang="en-US" dirty="0" smtClean="0"/>
              <a:t>The most widely used personality assessment in the world—more than </a:t>
            </a:r>
            <a:br>
              <a:rPr lang="en-US" dirty="0" smtClean="0"/>
            </a:br>
            <a:r>
              <a:rPr lang="en-US" dirty="0" smtClean="0"/>
              <a:t>2 million people worldwide each year</a:t>
            </a:r>
          </a:p>
          <a:p>
            <a:pPr eaLnBrk="1" hangingPunct="1">
              <a:spcAft>
                <a:spcPct val="25000"/>
              </a:spcAft>
            </a:pPr>
            <a:r>
              <a:rPr lang="en-US" dirty="0" smtClean="0"/>
              <a:t>Translated into</a:t>
            </a:r>
            <a:r>
              <a:rPr lang="en-US" dirty="0" smtClean="0">
                <a:solidFill>
                  <a:srgbClr val="3366FF"/>
                </a:solidFill>
              </a:rPr>
              <a:t> </a:t>
            </a:r>
            <a:r>
              <a:rPr lang="en-US" dirty="0" smtClean="0"/>
              <a:t>two dozen+ languages</a:t>
            </a:r>
          </a:p>
          <a:p>
            <a:pPr eaLnBrk="1" hangingPunct="1">
              <a:spcAft>
                <a:spcPct val="25000"/>
              </a:spcAft>
            </a:pPr>
            <a:r>
              <a:rPr lang="en-US" dirty="0" smtClean="0"/>
              <a:t>Used in 70+ different countries 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8305800" y="6399213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fld id="{1E7FCF4E-D396-409E-8385-BBD81D112EEC}" type="slidenum">
              <a:rPr lang="en-US" sz="1400" b="1" smtClean="0">
                <a:solidFill>
                  <a:srgbClr val="FF6F08"/>
                </a:solidFill>
              </a:rPr>
              <a:pPr algn="ctr"/>
              <a:t>7</a:t>
            </a:fld>
            <a:endParaRPr lang="en-US" sz="1400" b="1" dirty="0">
              <a:solidFill>
                <a:srgbClr val="FF6F0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Where the MBTI</a:t>
            </a:r>
            <a:r>
              <a:rPr lang="en-US" sz="3200" baseline="48000" dirty="0" smtClean="0"/>
              <a:t>®</a:t>
            </a:r>
            <a:r>
              <a:rPr lang="en-US" dirty="0" smtClean="0"/>
              <a:t> Tool Is Used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074460"/>
            <a:ext cx="2133600" cy="2097740"/>
          </a:xfrm>
        </p:spPr>
        <p:txBody>
          <a:bodyPr/>
          <a:lstStyle/>
          <a:p>
            <a:pPr marL="228600" indent="-228600" eaLnBrk="1" hangingPunct="1">
              <a:spcBef>
                <a:spcPct val="0"/>
              </a:spcBef>
              <a:buClr>
                <a:schemeClr val="hlink"/>
              </a:buClr>
              <a:buFont typeface="Times" charset="0"/>
              <a:buChar char="•"/>
            </a:pPr>
            <a:r>
              <a:rPr lang="en-US" sz="1800" dirty="0" smtClean="0"/>
              <a:t>USA</a:t>
            </a:r>
          </a:p>
          <a:p>
            <a:pPr marL="228600" indent="-228600" eaLnBrk="1" hangingPunct="1">
              <a:spcBef>
                <a:spcPct val="0"/>
              </a:spcBef>
              <a:buClr>
                <a:schemeClr val="hlink"/>
              </a:buClr>
              <a:buFont typeface="Times" charset="0"/>
              <a:buChar char="•"/>
            </a:pPr>
            <a:r>
              <a:rPr lang="en-US" sz="1800" dirty="0" smtClean="0"/>
              <a:t>Canada</a:t>
            </a:r>
          </a:p>
          <a:p>
            <a:pPr marL="228600" indent="-228600" eaLnBrk="1" hangingPunct="1">
              <a:spcBef>
                <a:spcPct val="0"/>
              </a:spcBef>
              <a:buClr>
                <a:schemeClr val="hlink"/>
              </a:buClr>
              <a:buFont typeface="Times" charset="0"/>
              <a:buChar char="•"/>
            </a:pPr>
            <a:r>
              <a:rPr lang="en-US" sz="1800" dirty="0" smtClean="0"/>
              <a:t>Mexico</a:t>
            </a:r>
          </a:p>
          <a:p>
            <a:pPr marL="228600" indent="-228600" eaLnBrk="1" hangingPunct="1">
              <a:spcBef>
                <a:spcPct val="0"/>
              </a:spcBef>
              <a:buClr>
                <a:schemeClr val="hlink"/>
              </a:buClr>
              <a:buFont typeface="Times" charset="0"/>
              <a:buChar char="•"/>
            </a:pPr>
            <a:r>
              <a:rPr lang="en-US" sz="1800" dirty="0" smtClean="0"/>
              <a:t>South America</a:t>
            </a:r>
          </a:p>
          <a:p>
            <a:pPr marL="228600" indent="-228600" eaLnBrk="1" hangingPunct="1">
              <a:spcBef>
                <a:spcPct val="0"/>
              </a:spcBef>
              <a:buClr>
                <a:schemeClr val="hlink"/>
              </a:buClr>
              <a:buFont typeface="Times" charset="0"/>
              <a:buChar char="•"/>
            </a:pPr>
            <a:r>
              <a:rPr lang="en-US" sz="1800" dirty="0" smtClean="0"/>
              <a:t>UK</a:t>
            </a:r>
          </a:p>
          <a:p>
            <a:pPr marL="228600" indent="-228600" eaLnBrk="1" hangingPunct="1">
              <a:spcBef>
                <a:spcPct val="0"/>
              </a:spcBef>
              <a:buClr>
                <a:schemeClr val="hlink"/>
              </a:buClr>
              <a:buFont typeface="Times" charset="0"/>
              <a:buChar char="•"/>
            </a:pPr>
            <a:r>
              <a:rPr lang="en-US" sz="1800" dirty="0" smtClean="0"/>
              <a:t>Europe</a:t>
            </a:r>
          </a:p>
          <a:p>
            <a:pPr marL="228600" indent="-228600" eaLnBrk="1" hangingPunct="1">
              <a:lnSpc>
                <a:spcPct val="90000"/>
              </a:lnSpc>
              <a:buClr>
                <a:schemeClr val="hlink"/>
              </a:buClr>
              <a:buFont typeface="Times" charset="0"/>
              <a:buChar char="•"/>
            </a:pPr>
            <a:endParaRPr lang="en-US" sz="1800" dirty="0" smtClean="0"/>
          </a:p>
        </p:txBody>
      </p:sp>
      <p:sp>
        <p:nvSpPr>
          <p:cNvPr id="28676" name="Rectangle 5"/>
          <p:cNvSpPr>
            <a:spLocks noChangeArrowheads="1"/>
          </p:cNvSpPr>
          <p:nvPr/>
        </p:nvSpPr>
        <p:spPr bwMode="auto">
          <a:xfrm>
            <a:off x="3619500" y="4074460"/>
            <a:ext cx="2133600" cy="2250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>
              <a:buClr>
                <a:schemeClr val="hlink"/>
              </a:buClr>
              <a:buFont typeface="Times" charset="0"/>
              <a:buChar char="•"/>
            </a:pPr>
            <a:r>
              <a:rPr lang="en-US" sz="1800" dirty="0">
                <a:cs typeface="Arial" charset="0"/>
                <a:sym typeface="Arial" charset="0"/>
              </a:rPr>
              <a:t>Australia</a:t>
            </a:r>
            <a:endParaRPr lang="en-US" sz="1800" dirty="0"/>
          </a:p>
          <a:p>
            <a:pPr marL="228600" indent="-228600" eaLnBrk="1" hangingPunct="1">
              <a:buClr>
                <a:schemeClr val="hlink"/>
              </a:buClr>
              <a:buFont typeface="Times" charset="0"/>
              <a:buChar char="•"/>
            </a:pPr>
            <a:r>
              <a:rPr lang="en-US" sz="1800" dirty="0"/>
              <a:t>New Zealand</a:t>
            </a:r>
          </a:p>
          <a:p>
            <a:pPr marL="228600" indent="-228600" eaLnBrk="1" hangingPunct="1">
              <a:buClr>
                <a:schemeClr val="hlink"/>
              </a:buClr>
              <a:buFont typeface="Times" charset="0"/>
              <a:buChar char="•"/>
            </a:pPr>
            <a:r>
              <a:rPr lang="en-US" sz="1800" dirty="0"/>
              <a:t>China</a:t>
            </a:r>
          </a:p>
          <a:p>
            <a:pPr marL="228600" indent="-228600" eaLnBrk="1" hangingPunct="1">
              <a:buClr>
                <a:schemeClr val="hlink"/>
              </a:buClr>
              <a:buFont typeface="Times" charset="0"/>
              <a:buChar char="•"/>
            </a:pPr>
            <a:r>
              <a:rPr lang="en-US" sz="1800" dirty="0"/>
              <a:t>India</a:t>
            </a:r>
          </a:p>
          <a:p>
            <a:pPr marL="228600" indent="-228600" eaLnBrk="1" hangingPunct="1">
              <a:buClr>
                <a:schemeClr val="hlink"/>
              </a:buClr>
              <a:buFont typeface="Times" charset="0"/>
              <a:buChar char="•"/>
            </a:pPr>
            <a:r>
              <a:rPr lang="en-US" sz="1800" dirty="0"/>
              <a:t>Japan</a:t>
            </a:r>
          </a:p>
          <a:p>
            <a:pPr marL="228600" indent="-228600" eaLnBrk="1" hangingPunct="1">
              <a:buClr>
                <a:schemeClr val="hlink"/>
              </a:buClr>
              <a:buFont typeface="Times" charset="0"/>
              <a:buChar char="•"/>
            </a:pPr>
            <a:r>
              <a:rPr lang="en-US" sz="1800" dirty="0"/>
              <a:t>Korea</a:t>
            </a:r>
          </a:p>
        </p:txBody>
      </p:sp>
      <p:sp>
        <p:nvSpPr>
          <p:cNvPr id="28677" name="Rectangle 6"/>
          <p:cNvSpPr>
            <a:spLocks noChangeArrowheads="1"/>
          </p:cNvSpPr>
          <p:nvPr/>
        </p:nvSpPr>
        <p:spPr bwMode="auto">
          <a:xfrm>
            <a:off x="6553200" y="4074460"/>
            <a:ext cx="2133600" cy="2097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>
              <a:buClr>
                <a:schemeClr val="hlink"/>
              </a:buClr>
              <a:buFont typeface="Times" charset="0"/>
              <a:buChar char="•"/>
            </a:pPr>
            <a:r>
              <a:rPr lang="en-US" sz="1800" dirty="0">
                <a:cs typeface="Arial" charset="0"/>
                <a:sym typeface="Arial" charset="0"/>
              </a:rPr>
              <a:t>Malaysia</a:t>
            </a:r>
            <a:endParaRPr lang="en-US" sz="1800" dirty="0"/>
          </a:p>
          <a:p>
            <a:pPr marL="228600" indent="-228600" eaLnBrk="1" hangingPunct="1">
              <a:buClr>
                <a:schemeClr val="hlink"/>
              </a:buClr>
              <a:buFont typeface="Times" charset="0"/>
              <a:buChar char="•"/>
            </a:pPr>
            <a:r>
              <a:rPr lang="en-US" sz="1800" dirty="0">
                <a:cs typeface="Arial" charset="0"/>
                <a:sym typeface="Arial" charset="0"/>
              </a:rPr>
              <a:t>Singapore</a:t>
            </a:r>
            <a:endParaRPr lang="en-US" sz="1800" dirty="0"/>
          </a:p>
          <a:p>
            <a:pPr marL="228600" indent="-228600" eaLnBrk="1" hangingPunct="1">
              <a:buClr>
                <a:schemeClr val="hlink"/>
              </a:buClr>
              <a:buFont typeface="Times" charset="0"/>
              <a:buChar char="•"/>
            </a:pPr>
            <a:r>
              <a:rPr lang="en-US" sz="1800" dirty="0">
                <a:cs typeface="Arial" charset="0"/>
                <a:sym typeface="Arial" charset="0"/>
              </a:rPr>
              <a:t>Middle East</a:t>
            </a:r>
          </a:p>
          <a:p>
            <a:pPr marL="228600" indent="-228600" eaLnBrk="1" hangingPunct="1">
              <a:buClr>
                <a:schemeClr val="hlink"/>
              </a:buClr>
              <a:buFont typeface="Times" charset="0"/>
              <a:buChar char="•"/>
            </a:pPr>
            <a:r>
              <a:rPr lang="en-US" sz="1800" dirty="0">
                <a:cs typeface="Arial" charset="0"/>
                <a:sym typeface="Arial" charset="0"/>
              </a:rPr>
              <a:t>Dubai</a:t>
            </a:r>
            <a:endParaRPr lang="en-US" sz="1800" dirty="0"/>
          </a:p>
          <a:p>
            <a:pPr marL="228600" indent="-228600" eaLnBrk="1" hangingPunct="1">
              <a:buClr>
                <a:schemeClr val="hlink"/>
              </a:buClr>
              <a:buFont typeface="Times" charset="0"/>
              <a:buChar char="•"/>
            </a:pPr>
            <a:r>
              <a:rPr lang="en-US" sz="1800" dirty="0">
                <a:cs typeface="Arial" charset="0"/>
                <a:sym typeface="Arial" charset="0"/>
              </a:rPr>
              <a:t>South Africa</a:t>
            </a:r>
            <a:endParaRPr lang="en-US" sz="1800" dirty="0"/>
          </a:p>
          <a:p>
            <a:pPr marL="228600" indent="-228600" eaLnBrk="1" hangingPunct="1">
              <a:buClr>
                <a:schemeClr val="hlink"/>
              </a:buClr>
              <a:buFont typeface="Times" charset="0"/>
              <a:buChar char="•"/>
            </a:pPr>
            <a:r>
              <a:rPr lang="en-US" sz="1800" dirty="0"/>
              <a:t>Kenya</a:t>
            </a:r>
          </a:p>
          <a:p>
            <a:pPr marL="228600" indent="-228600" eaLnBrk="1" hangingPunct="1">
              <a:buClr>
                <a:schemeClr val="hlink"/>
              </a:buClr>
              <a:buFont typeface="Times" charset="0"/>
              <a:buChar char="•"/>
            </a:pPr>
            <a:r>
              <a:rPr lang="en-US" sz="1800" dirty="0"/>
              <a:t>And more!</a:t>
            </a:r>
          </a:p>
          <a:p>
            <a:pPr marL="228600" indent="-228600" eaLnBrk="1" hangingPunct="1">
              <a:buClr>
                <a:schemeClr val="hlink"/>
              </a:buClr>
              <a:buFont typeface="Times" charset="0"/>
              <a:buNone/>
            </a:pPr>
            <a:endParaRPr lang="en-US" sz="1800" dirty="0"/>
          </a:p>
        </p:txBody>
      </p:sp>
      <p:sp>
        <p:nvSpPr>
          <p:cNvPr id="28679" name="Rectangle 9"/>
          <p:cNvSpPr>
            <a:spLocks noChangeArrowheads="1"/>
          </p:cNvSpPr>
          <p:nvPr/>
        </p:nvSpPr>
        <p:spPr bwMode="auto">
          <a:xfrm>
            <a:off x="8305800" y="6399213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fld id="{D63308CB-19BD-4DFD-91E2-93D778577B3D}" type="slidenum">
              <a:rPr lang="en-US" sz="1400" b="1" smtClean="0">
                <a:solidFill>
                  <a:srgbClr val="FF6F08"/>
                </a:solidFill>
              </a:rPr>
              <a:pPr algn="ctr"/>
              <a:t>8</a:t>
            </a:fld>
            <a:endParaRPr lang="en-US" sz="1400" b="1" dirty="0">
              <a:solidFill>
                <a:srgbClr val="FF6F08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0" b="3715"/>
          <a:stretch/>
        </p:blipFill>
        <p:spPr>
          <a:xfrm>
            <a:off x="1236009" y="874060"/>
            <a:ext cx="6671982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371600"/>
            <a:ext cx="4038600" cy="41910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2400" b="1" dirty="0" smtClean="0"/>
              <a:t>Carl Gustav Jung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(1875–1961), a Swiss psychiatrist, developed </a:t>
            </a:r>
            <a:br>
              <a:rPr lang="en-US" sz="2400" dirty="0" smtClean="0"/>
            </a:br>
            <a:r>
              <a:rPr lang="en-US" sz="2400" dirty="0" smtClean="0"/>
              <a:t>a theory of personality:  Differences between people are not random. Instead they form patterns—types.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sz="2400" dirty="0" smtClean="0"/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2400" i="1" dirty="0" smtClean="0"/>
              <a:t>Psychological Types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en-US" sz="2400" dirty="0" smtClean="0"/>
              <a:t>(published 1921, translated into English 1923)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sz="2400" dirty="0" smtClean="0"/>
          </a:p>
        </p:txBody>
      </p:sp>
      <p:pic>
        <p:nvPicPr>
          <p:cNvPr id="33795" name="Picture 4" descr="jun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/>
          <a:srcRect l="3703"/>
          <a:stretch>
            <a:fillRect/>
          </a:stretch>
        </p:blipFill>
        <p:spPr>
          <a:xfrm>
            <a:off x="4724400" y="1447800"/>
            <a:ext cx="3962400" cy="42291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9701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82000" cy="609600"/>
          </a:xfrm>
        </p:spPr>
        <p:txBody>
          <a:bodyPr/>
          <a:lstStyle/>
          <a:p>
            <a:r>
              <a:rPr lang="en-US" dirty="0" smtClean="0"/>
              <a:t>Carl G. Jung</a:t>
            </a:r>
          </a:p>
        </p:txBody>
      </p:sp>
      <p:sp>
        <p:nvSpPr>
          <p:cNvPr id="29702" name="Rectangle 9"/>
          <p:cNvSpPr>
            <a:spLocks noChangeArrowheads="1"/>
          </p:cNvSpPr>
          <p:nvPr/>
        </p:nvSpPr>
        <p:spPr bwMode="auto">
          <a:xfrm>
            <a:off x="8305800" y="6399213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fld id="{1642CEF0-075A-4652-90B6-4633C84C5181}" type="slidenum">
              <a:rPr lang="en-US" sz="1400" b="1" smtClean="0">
                <a:solidFill>
                  <a:srgbClr val="FF6F08"/>
                </a:solidFill>
              </a:rPr>
              <a:pPr algn="ctr"/>
              <a:t>9</a:t>
            </a:fld>
            <a:endParaRPr lang="en-US" sz="1400" b="1" dirty="0">
              <a:solidFill>
                <a:srgbClr val="FF6F0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 Narrow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Laura HD:Applications:Microsoft Office 2004:Templates:Presentations:Content:Company Meeting</Template>
  <TotalTime>6711</TotalTime>
  <Words>2660</Words>
  <Application>Microsoft Office PowerPoint</Application>
  <PresentationFormat>On-screen Show (4:3)</PresentationFormat>
  <Paragraphs>661</Paragraphs>
  <Slides>62</Slides>
  <Notes>62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70" baseType="lpstr">
      <vt:lpstr>ＭＳ Ｐゴシック</vt:lpstr>
      <vt:lpstr>Arial</vt:lpstr>
      <vt:lpstr>Arial Narrow</vt:lpstr>
      <vt:lpstr>Times</vt:lpstr>
      <vt:lpstr>Wingdings</vt:lpstr>
      <vt:lpstr>ヒラギノ角ゴ Pro W3</vt:lpstr>
      <vt:lpstr>ヒラギノ角ゴ Pro W6</vt:lpstr>
      <vt:lpstr>Blank Presentation</vt:lpstr>
      <vt:lpstr>PowerPoint Presentation</vt:lpstr>
      <vt:lpstr>Your Name and Credentials</vt:lpstr>
      <vt:lpstr>Objectives</vt:lpstr>
      <vt:lpstr>Achieving These Objectives</vt:lpstr>
      <vt:lpstr>Today’s Agenda</vt:lpstr>
      <vt:lpstr>About the MBTI® Instrument</vt:lpstr>
      <vt:lpstr>Users of the MBTI® Instrument</vt:lpstr>
      <vt:lpstr>Where the MBTI® Tool Is Used</vt:lpstr>
      <vt:lpstr>Carl G. Jung</vt:lpstr>
      <vt:lpstr>Katharine C. Briggs</vt:lpstr>
      <vt:lpstr>Isabel Briggs Myers</vt:lpstr>
      <vt:lpstr>Jung’s Personality Theory</vt:lpstr>
      <vt:lpstr>Jung’s Personality Theory (cont.)</vt:lpstr>
      <vt:lpstr>Jung’s Personality Theory (cont.)</vt:lpstr>
      <vt:lpstr>“Handedness” Activity</vt:lpstr>
      <vt:lpstr>“Handedness” Activity (cont.)</vt:lpstr>
      <vt:lpstr>The MBTI® Dichotomies</vt:lpstr>
      <vt:lpstr>MBTI® Theory</vt:lpstr>
      <vt:lpstr>Extraversion (E) or Introversion (I)</vt:lpstr>
      <vt:lpstr>E–I Differences </vt:lpstr>
      <vt:lpstr>E–I Illustration</vt:lpstr>
      <vt:lpstr>Where People Focus Their Attention</vt:lpstr>
      <vt:lpstr>Where People Focus Their Attention (cont.)</vt:lpstr>
      <vt:lpstr>Key Words Associated with E–I</vt:lpstr>
      <vt:lpstr>We Have a Preference</vt:lpstr>
      <vt:lpstr>E–I Self-Assessment</vt:lpstr>
      <vt:lpstr>Sensing (S) or Intuition (N)</vt:lpstr>
      <vt:lpstr>S–N Differences</vt:lpstr>
      <vt:lpstr>S–N Illustration</vt:lpstr>
      <vt:lpstr>How People Take In Information</vt:lpstr>
      <vt:lpstr>How People Take In Information (cont.)</vt:lpstr>
      <vt:lpstr>Key Words Associated with S–N</vt:lpstr>
      <vt:lpstr>We Have a Preference</vt:lpstr>
      <vt:lpstr>S–N Self-Assessment</vt:lpstr>
      <vt:lpstr>Thinking (T) or Feeling (F)</vt:lpstr>
      <vt:lpstr>T–F Differences</vt:lpstr>
      <vt:lpstr>T–F Illustration</vt:lpstr>
      <vt:lpstr>How People Make Decisions</vt:lpstr>
      <vt:lpstr>How People Make Decisions (cont.)</vt:lpstr>
      <vt:lpstr>Key Words Associated with T–F</vt:lpstr>
      <vt:lpstr>We Have a Preference</vt:lpstr>
      <vt:lpstr>T–F Self-Assessment</vt:lpstr>
      <vt:lpstr>Judging (J) or Perceiving (P)</vt:lpstr>
      <vt:lpstr>J–P Differences</vt:lpstr>
      <vt:lpstr>J–P Illustration</vt:lpstr>
      <vt:lpstr>How People Approach Life</vt:lpstr>
      <vt:lpstr>How People Approach Life (cont.)</vt:lpstr>
      <vt:lpstr>Key Words Associated with J–P</vt:lpstr>
      <vt:lpstr>We Have a Preference</vt:lpstr>
      <vt:lpstr>J–P Self-Assessment</vt:lpstr>
      <vt:lpstr>Personality Type</vt:lpstr>
      <vt:lpstr>16 Personality Types</vt:lpstr>
      <vt:lpstr>Self-Estimate</vt:lpstr>
      <vt:lpstr>MBTI® Step I™ Profile Report</vt:lpstr>
      <vt:lpstr>MBTI® Step I™ Profile Report (cont.)</vt:lpstr>
      <vt:lpstr>Type Results </vt:lpstr>
      <vt:lpstr>Meaning of Results</vt:lpstr>
      <vt:lpstr>Reported and Self-Estimated Type</vt:lpstr>
      <vt:lpstr>“Has My Type Changed?”</vt:lpstr>
      <vt:lpstr>Levels of Confidence</vt:lpstr>
      <vt:lpstr>Our Type Table</vt:lpstr>
      <vt:lpstr>16-Room House</vt:lpstr>
    </vt:vector>
  </TitlesOfParts>
  <Company>CPP, Inc.,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Ackerman-Shaw</dc:creator>
  <cp:lastModifiedBy>Darren White</cp:lastModifiedBy>
  <cp:revision>357</cp:revision>
  <cp:lastPrinted>2008-01-23T02:34:52Z</cp:lastPrinted>
  <dcterms:created xsi:type="dcterms:W3CDTF">2011-02-15T17:18:49Z</dcterms:created>
  <dcterms:modified xsi:type="dcterms:W3CDTF">2015-04-23T06:50:04Z</dcterms:modified>
</cp:coreProperties>
</file>