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4"/>
  </p:notesMasterIdLst>
  <p:handoutMasterIdLst>
    <p:handoutMasterId r:id="rId25"/>
  </p:handoutMasterIdLst>
  <p:sldIdLst>
    <p:sldId id="256" r:id="rId2"/>
    <p:sldId id="280" r:id="rId3"/>
    <p:sldId id="282" r:id="rId4"/>
    <p:sldId id="340" r:id="rId5"/>
    <p:sldId id="341" r:id="rId6"/>
    <p:sldId id="342" r:id="rId7"/>
    <p:sldId id="343" r:id="rId8"/>
    <p:sldId id="344" r:id="rId9"/>
    <p:sldId id="345" r:id="rId10"/>
    <p:sldId id="356" r:id="rId11"/>
    <p:sldId id="347" r:id="rId12"/>
    <p:sldId id="348" r:id="rId13"/>
    <p:sldId id="349" r:id="rId14"/>
    <p:sldId id="357" r:id="rId15"/>
    <p:sldId id="351" r:id="rId16"/>
    <p:sldId id="352" r:id="rId17"/>
    <p:sldId id="353" r:id="rId18"/>
    <p:sldId id="354" r:id="rId19"/>
    <p:sldId id="355" r:id="rId20"/>
    <p:sldId id="338" r:id="rId21"/>
    <p:sldId id="339" r:id="rId22"/>
    <p:sldId id="337" r:id="rId23"/>
  </p:sldIdLst>
  <p:sldSz cx="9144000" cy="6858000" type="screen4x3"/>
  <p:notesSz cx="6858000" cy="9083675"/>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F08"/>
    <a:srgbClr val="3333FF"/>
    <a:srgbClr val="FFE890"/>
    <a:srgbClr val="207984"/>
    <a:srgbClr val="A5CC35"/>
    <a:srgbClr val="72CC3F"/>
    <a:srgbClr val="93CC42"/>
    <a:srgbClr val="2A70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02" y="-8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a:p>
        </p:txBody>
      </p:sp>
      <p:sp>
        <p:nvSpPr>
          <p:cNvPr id="99331" name="Rectangle 3"/>
          <p:cNvSpPr>
            <a:spLocks noGrp="1" noChangeArrowheads="1"/>
          </p:cNvSpPr>
          <p:nvPr>
            <p:ph type="dt" sz="quarter" idx="1"/>
          </p:nvPr>
        </p:nvSpPr>
        <p:spPr bwMode="auto">
          <a:xfrm>
            <a:off x="388620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fld id="{F81445C4-DE69-496C-95F1-FD70A182E66D}" type="datetime1">
              <a:rPr lang="en-US"/>
              <a:pPr>
                <a:defRPr/>
              </a:pPr>
              <a:t>11/17/2011</a:t>
            </a:fld>
            <a:endParaRPr lang="en-US"/>
          </a:p>
        </p:txBody>
      </p:sp>
      <p:sp>
        <p:nvSpPr>
          <p:cNvPr id="99332" name="Rectangle 4"/>
          <p:cNvSpPr>
            <a:spLocks noGrp="1" noChangeArrowheads="1"/>
          </p:cNvSpPr>
          <p:nvPr>
            <p:ph type="ftr" sz="quarter" idx="2"/>
          </p:nvPr>
        </p:nvSpPr>
        <p:spPr bwMode="auto">
          <a:xfrm>
            <a:off x="0" y="8629650"/>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 charset="-128"/>
                <a:cs typeface="+mn-cs"/>
              </a:defRPr>
            </a:lvl1pPr>
          </a:lstStyle>
          <a:p>
            <a:pPr>
              <a:defRPr/>
            </a:pPr>
            <a:r>
              <a:rPr lang="en-US"/>
              <a:t>Module 1</a:t>
            </a:r>
          </a:p>
        </p:txBody>
      </p:sp>
      <p:sp>
        <p:nvSpPr>
          <p:cNvPr id="99333" name="Rectangle 5"/>
          <p:cNvSpPr>
            <a:spLocks noGrp="1" noChangeArrowheads="1"/>
          </p:cNvSpPr>
          <p:nvPr>
            <p:ph type="sldNum" sz="quarter" idx="3"/>
          </p:nvPr>
        </p:nvSpPr>
        <p:spPr bwMode="auto">
          <a:xfrm>
            <a:off x="3886200" y="8629650"/>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3127688-5C15-4332-B939-1BB6A3352EE3}" type="slidenum">
              <a:rPr lang="en-US"/>
              <a:pPr>
                <a:defRPr/>
              </a:pPr>
              <a:t>‹#›</a:t>
            </a:fld>
            <a:endParaRPr lang="en-US"/>
          </a:p>
        </p:txBody>
      </p:sp>
    </p:spTree>
    <p:extLst>
      <p:ext uri="{BB962C8B-B14F-4D97-AF65-F5344CB8AC3E}">
        <p14:creationId xmlns:p14="http://schemas.microsoft.com/office/powerpoint/2010/main" val="45138588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4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a:p>
        </p:txBody>
      </p:sp>
      <p:sp>
        <p:nvSpPr>
          <p:cNvPr id="31747" name="Rectangle 3"/>
          <p:cNvSpPr>
            <a:spLocks noGrp="1" noChangeArrowheads="1"/>
          </p:cNvSpPr>
          <p:nvPr>
            <p:ph type="dt" idx="1"/>
          </p:nvPr>
        </p:nvSpPr>
        <p:spPr bwMode="auto">
          <a:xfrm>
            <a:off x="3886200" y="0"/>
            <a:ext cx="2971800" cy="454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vl1pPr>
          </a:lstStyle>
          <a:p>
            <a:pPr>
              <a:defRPr/>
            </a:pPr>
            <a:fld id="{58BE773B-19F1-4ED3-B4A5-053D9ECCBCA3}" type="datetime1">
              <a:rPr lang="en-US"/>
              <a:pPr>
                <a:defRPr/>
              </a:pPr>
              <a:t>11/17/2011</a:t>
            </a:fld>
            <a:endParaRPr lang="en-US"/>
          </a:p>
        </p:txBody>
      </p:sp>
      <p:sp>
        <p:nvSpPr>
          <p:cNvPr id="24580" name="Rectangle 4"/>
          <p:cNvSpPr>
            <a:spLocks noGrp="1" noRot="1" noChangeAspect="1" noChangeArrowheads="1" noTextEdit="1"/>
          </p:cNvSpPr>
          <p:nvPr>
            <p:ph type="sldImg" idx="2"/>
          </p:nvPr>
        </p:nvSpPr>
        <p:spPr bwMode="auto">
          <a:xfrm>
            <a:off x="1157288" y="681038"/>
            <a:ext cx="4543425" cy="3406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5"/>
          <p:cNvSpPr>
            <a:spLocks noGrp="1" noChangeArrowheads="1"/>
          </p:cNvSpPr>
          <p:nvPr>
            <p:ph type="body" sz="quarter" idx="3"/>
          </p:nvPr>
        </p:nvSpPr>
        <p:spPr bwMode="auto">
          <a:xfrm>
            <a:off x="914400" y="4314825"/>
            <a:ext cx="5029200" cy="40878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750" name="Rectangle 6"/>
          <p:cNvSpPr>
            <a:spLocks noGrp="1" noChangeArrowheads="1"/>
          </p:cNvSpPr>
          <p:nvPr>
            <p:ph type="ftr" sz="quarter" idx="4"/>
          </p:nvPr>
        </p:nvSpPr>
        <p:spPr bwMode="auto">
          <a:xfrm>
            <a:off x="0" y="8629650"/>
            <a:ext cx="2971800" cy="454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 charset="-128"/>
                <a:cs typeface="+mn-cs"/>
              </a:defRPr>
            </a:lvl1pPr>
          </a:lstStyle>
          <a:p>
            <a:pPr>
              <a:defRPr/>
            </a:pPr>
            <a:r>
              <a:rPr lang="en-US"/>
              <a:t>Module 1</a:t>
            </a:r>
          </a:p>
        </p:txBody>
      </p:sp>
      <p:sp>
        <p:nvSpPr>
          <p:cNvPr id="31751" name="Rectangle 7"/>
          <p:cNvSpPr>
            <a:spLocks noGrp="1" noChangeArrowheads="1"/>
          </p:cNvSpPr>
          <p:nvPr>
            <p:ph type="sldNum" sz="quarter" idx="5"/>
          </p:nvPr>
        </p:nvSpPr>
        <p:spPr bwMode="auto">
          <a:xfrm>
            <a:off x="3886200" y="8629650"/>
            <a:ext cx="2971800" cy="454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lvl1pPr>
          </a:lstStyle>
          <a:p>
            <a:pPr>
              <a:defRPr/>
            </a:pPr>
            <a:fld id="{AAFE5A26-A9C8-414C-9736-14E9DA81F279}" type="slidenum">
              <a:rPr lang="en-US"/>
              <a:pPr>
                <a:defRPr/>
              </a:pPr>
              <a:t>‹#›</a:t>
            </a:fld>
            <a:endParaRPr lang="en-US"/>
          </a:p>
        </p:txBody>
      </p:sp>
    </p:spTree>
    <p:extLst>
      <p:ext uri="{BB962C8B-B14F-4D97-AF65-F5344CB8AC3E}">
        <p14:creationId xmlns:p14="http://schemas.microsoft.com/office/powerpoint/2010/main" val="259486676"/>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fld id="{D107094D-3655-4EFA-977C-D8E20765861D}" type="slidenum">
              <a:rPr lang="en-US" sz="1200"/>
              <a:pPr/>
              <a:t>1</a:t>
            </a:fld>
            <a:endParaRPr 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a:cs typeface="ＭＳ Ｐゴシック"/>
            </a:endParaRPr>
          </a:p>
        </p:txBody>
      </p:sp>
      <p:sp>
        <p:nvSpPr>
          <p:cNvPr id="2560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fld id="{E8D29598-89BB-4EFC-9BCD-2C83D9A960E3}" type="datetime8">
              <a:rPr lang="en-US" sz="1200"/>
              <a:pPr/>
              <a:t>11/17/2011 11:20 AM</a:t>
            </a:fld>
            <a:endParaRPr lang="en-US" sz="1200"/>
          </a:p>
        </p:txBody>
      </p:sp>
      <p:sp>
        <p:nvSpPr>
          <p:cNvPr id="2560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r>
              <a:rPr lang="en-US" sz="1200" smtClean="0"/>
              <a:t>Module 1</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B1053B3-520D-4CBA-AA79-897679B49EAA}" type="slidenum">
              <a:rPr lang="en-US" smtClean="0"/>
              <a:pPr>
                <a:defRPr/>
              </a:pPr>
              <a:t>10</a:t>
            </a:fld>
            <a:endParaRPr lang="en-US"/>
          </a:p>
        </p:txBody>
      </p:sp>
    </p:spTree>
    <p:extLst>
      <p:ext uri="{BB962C8B-B14F-4D97-AF65-F5344CB8AC3E}">
        <p14:creationId xmlns:p14="http://schemas.microsoft.com/office/powerpoint/2010/main" val="4223609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11</a:t>
            </a:fld>
            <a:endParaRPr lang="en-US"/>
          </a:p>
        </p:txBody>
      </p:sp>
    </p:spTree>
    <p:extLst>
      <p:ext uri="{BB962C8B-B14F-4D97-AF65-F5344CB8AC3E}">
        <p14:creationId xmlns:p14="http://schemas.microsoft.com/office/powerpoint/2010/main" val="2721437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12</a:t>
            </a:fld>
            <a:endParaRPr lang="en-US"/>
          </a:p>
        </p:txBody>
      </p:sp>
    </p:spTree>
    <p:extLst>
      <p:ext uri="{BB962C8B-B14F-4D97-AF65-F5344CB8AC3E}">
        <p14:creationId xmlns:p14="http://schemas.microsoft.com/office/powerpoint/2010/main" val="85057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13</a:t>
            </a:fld>
            <a:endParaRPr lang="en-US"/>
          </a:p>
        </p:txBody>
      </p:sp>
    </p:spTree>
    <p:extLst>
      <p:ext uri="{BB962C8B-B14F-4D97-AF65-F5344CB8AC3E}">
        <p14:creationId xmlns:p14="http://schemas.microsoft.com/office/powerpoint/2010/main" val="3457399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14</a:t>
            </a:fld>
            <a:endParaRPr lang="en-US"/>
          </a:p>
        </p:txBody>
      </p:sp>
    </p:spTree>
    <p:extLst>
      <p:ext uri="{BB962C8B-B14F-4D97-AF65-F5344CB8AC3E}">
        <p14:creationId xmlns:p14="http://schemas.microsoft.com/office/powerpoint/2010/main" val="23205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15</a:t>
            </a:fld>
            <a:endParaRPr lang="en-US"/>
          </a:p>
        </p:txBody>
      </p:sp>
    </p:spTree>
    <p:extLst>
      <p:ext uri="{BB962C8B-B14F-4D97-AF65-F5344CB8AC3E}">
        <p14:creationId xmlns:p14="http://schemas.microsoft.com/office/powerpoint/2010/main" val="27692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16</a:t>
            </a:fld>
            <a:endParaRPr lang="en-US"/>
          </a:p>
        </p:txBody>
      </p:sp>
    </p:spTree>
    <p:extLst>
      <p:ext uri="{BB962C8B-B14F-4D97-AF65-F5344CB8AC3E}">
        <p14:creationId xmlns:p14="http://schemas.microsoft.com/office/powerpoint/2010/main" val="393186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17</a:t>
            </a:fld>
            <a:endParaRPr lang="en-US"/>
          </a:p>
        </p:txBody>
      </p:sp>
    </p:spTree>
    <p:extLst>
      <p:ext uri="{BB962C8B-B14F-4D97-AF65-F5344CB8AC3E}">
        <p14:creationId xmlns:p14="http://schemas.microsoft.com/office/powerpoint/2010/main" val="29720522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18</a:t>
            </a:fld>
            <a:endParaRPr lang="en-US"/>
          </a:p>
        </p:txBody>
      </p:sp>
    </p:spTree>
    <p:extLst>
      <p:ext uri="{BB962C8B-B14F-4D97-AF65-F5344CB8AC3E}">
        <p14:creationId xmlns:p14="http://schemas.microsoft.com/office/powerpoint/2010/main" val="35533474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19</a:t>
            </a:fld>
            <a:endParaRPr lang="en-US"/>
          </a:p>
        </p:txBody>
      </p:sp>
    </p:spTree>
    <p:extLst>
      <p:ext uri="{BB962C8B-B14F-4D97-AF65-F5344CB8AC3E}">
        <p14:creationId xmlns:p14="http://schemas.microsoft.com/office/powerpoint/2010/main" val="2430284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fld id="{D5B15C1E-CD60-480F-8066-C678661D8C57}" type="slidenum">
              <a:rPr lang="en-US" sz="1200"/>
              <a:pPr/>
              <a:t>2</a:t>
            </a:fld>
            <a:endParaRPr 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a:cs typeface="ＭＳ Ｐゴシック"/>
            </a:endParaRP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fld id="{5C640F6A-A528-4078-A9A2-65B39FDDB33E}" type="datetime8">
              <a:rPr lang="en-US" sz="1200"/>
              <a:pPr/>
              <a:t>11/17/2011 11:20 AM</a:t>
            </a:fld>
            <a:endParaRPr lang="en-US" sz="1200"/>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r>
              <a:rPr lang="en-US" sz="1200" smtClean="0"/>
              <a:t>Module 1</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20</a:t>
            </a:fld>
            <a:endParaRPr lang="en-US"/>
          </a:p>
        </p:txBody>
      </p:sp>
    </p:spTree>
    <p:extLst>
      <p:ext uri="{BB962C8B-B14F-4D97-AF65-F5344CB8AC3E}">
        <p14:creationId xmlns:p14="http://schemas.microsoft.com/office/powerpoint/2010/main" val="1330761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21</a:t>
            </a:fld>
            <a:endParaRPr lang="en-US"/>
          </a:p>
        </p:txBody>
      </p:sp>
    </p:spTree>
    <p:extLst>
      <p:ext uri="{BB962C8B-B14F-4D97-AF65-F5344CB8AC3E}">
        <p14:creationId xmlns:p14="http://schemas.microsoft.com/office/powerpoint/2010/main" val="29789021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22</a:t>
            </a:fld>
            <a:endParaRPr lang="en-US"/>
          </a:p>
        </p:txBody>
      </p:sp>
    </p:spTree>
    <p:extLst>
      <p:ext uri="{BB962C8B-B14F-4D97-AF65-F5344CB8AC3E}">
        <p14:creationId xmlns:p14="http://schemas.microsoft.com/office/powerpoint/2010/main" val="347008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fld id="{D5573CC3-05D9-4064-A06F-6B4656417471}" type="slidenum">
              <a:rPr lang="en-US" sz="1200"/>
              <a:pPr/>
              <a:t>3</a:t>
            </a:fld>
            <a:endParaRPr 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a typeface="ＭＳ Ｐゴシック"/>
              <a:cs typeface="ＭＳ Ｐゴシック"/>
            </a:endParaRPr>
          </a:p>
        </p:txBody>
      </p:sp>
      <p:sp>
        <p:nvSpPr>
          <p:cNvPr id="276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fld id="{89D49063-8B8D-40DB-8A6F-7D8C3178B28A}" type="datetime8">
              <a:rPr lang="en-US" sz="1200"/>
              <a:pPr/>
              <a:t>11/17/2011 11:20 AM</a:t>
            </a:fld>
            <a:endParaRPr lang="en-US" sz="1200"/>
          </a:p>
        </p:txBody>
      </p:sp>
      <p:sp>
        <p:nvSpPr>
          <p:cNvPr id="276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r>
              <a:rPr lang="en-US" sz="1200" smtClean="0"/>
              <a:t>Module 1</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4</a:t>
            </a:fld>
            <a:endParaRPr lang="en-US"/>
          </a:p>
        </p:txBody>
      </p:sp>
    </p:spTree>
    <p:extLst>
      <p:ext uri="{BB962C8B-B14F-4D97-AF65-F5344CB8AC3E}">
        <p14:creationId xmlns:p14="http://schemas.microsoft.com/office/powerpoint/2010/main" val="112311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5</a:t>
            </a:fld>
            <a:endParaRPr lang="en-US"/>
          </a:p>
        </p:txBody>
      </p:sp>
    </p:spTree>
    <p:extLst>
      <p:ext uri="{BB962C8B-B14F-4D97-AF65-F5344CB8AC3E}">
        <p14:creationId xmlns:p14="http://schemas.microsoft.com/office/powerpoint/2010/main" val="3599096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6</a:t>
            </a:fld>
            <a:endParaRPr lang="en-US"/>
          </a:p>
        </p:txBody>
      </p:sp>
    </p:spTree>
    <p:extLst>
      <p:ext uri="{BB962C8B-B14F-4D97-AF65-F5344CB8AC3E}">
        <p14:creationId xmlns:p14="http://schemas.microsoft.com/office/powerpoint/2010/main" val="563960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7</a:t>
            </a:fld>
            <a:endParaRPr lang="en-US"/>
          </a:p>
        </p:txBody>
      </p:sp>
    </p:spTree>
    <p:extLst>
      <p:ext uri="{BB962C8B-B14F-4D97-AF65-F5344CB8AC3E}">
        <p14:creationId xmlns:p14="http://schemas.microsoft.com/office/powerpoint/2010/main" val="1669177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8</a:t>
            </a:fld>
            <a:endParaRPr lang="en-US"/>
          </a:p>
        </p:txBody>
      </p:sp>
    </p:spTree>
    <p:extLst>
      <p:ext uri="{BB962C8B-B14F-4D97-AF65-F5344CB8AC3E}">
        <p14:creationId xmlns:p14="http://schemas.microsoft.com/office/powerpoint/2010/main" val="127593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fld id="{58BE773B-19F1-4ED3-B4A5-053D9ECCBCA3}" type="datetime1">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r>
              <a:rPr lang="en-US" smtClean="0"/>
              <a:t>Module 1</a:t>
            </a:r>
            <a:endParaRPr lang="en-US"/>
          </a:p>
        </p:txBody>
      </p:sp>
      <p:sp>
        <p:nvSpPr>
          <p:cNvPr id="6" name="Slide Number Placeholder 5"/>
          <p:cNvSpPr>
            <a:spLocks noGrp="1"/>
          </p:cNvSpPr>
          <p:nvPr>
            <p:ph type="sldNum" sz="quarter" idx="12"/>
          </p:nvPr>
        </p:nvSpPr>
        <p:spPr/>
        <p:txBody>
          <a:bodyPr/>
          <a:lstStyle/>
          <a:p>
            <a:pPr>
              <a:defRPr/>
            </a:pPr>
            <a:fld id="{AAFE5A26-A9C8-414C-9736-14E9DA81F279}" type="slidenum">
              <a:rPr lang="en-US" smtClean="0"/>
              <a:pPr>
                <a:defRPr/>
              </a:pPr>
              <a:t>9</a:t>
            </a:fld>
            <a:endParaRPr lang="en-US"/>
          </a:p>
        </p:txBody>
      </p:sp>
    </p:spTree>
    <p:extLst>
      <p:ext uri="{BB962C8B-B14F-4D97-AF65-F5344CB8AC3E}">
        <p14:creationId xmlns:p14="http://schemas.microsoft.com/office/powerpoint/2010/main" val="3096449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03966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5765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732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2959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93465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90600"/>
            <a:ext cx="4114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114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514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0456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49939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813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89475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3713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
            <a:ext cx="838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990600"/>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Line 9"/>
          <p:cNvSpPr>
            <a:spLocks noChangeShapeType="1"/>
          </p:cNvSpPr>
          <p:nvPr userDrawn="1"/>
        </p:nvSpPr>
        <p:spPr bwMode="auto">
          <a:xfrm>
            <a:off x="381000" y="838200"/>
            <a:ext cx="8382000" cy="0"/>
          </a:xfrm>
          <a:prstGeom prst="line">
            <a:avLst/>
          </a:prstGeom>
          <a:noFill/>
          <a:ln w="12700">
            <a:solidFill>
              <a:srgbClr val="FF6F0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23" descr="MBTI_CP small lo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81000" y="6019800"/>
            <a:ext cx="83883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30" descr="MBTI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439150" y="5943600"/>
            <a:ext cx="3238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31"/>
          <p:cNvSpPr>
            <a:spLocks noChangeArrowheads="1"/>
          </p:cNvSpPr>
          <p:nvPr userDrawn="1"/>
        </p:nvSpPr>
        <p:spPr bwMode="auto">
          <a:xfrm>
            <a:off x="2514600" y="6400800"/>
            <a:ext cx="548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65000"/>
              </a:lnSpc>
            </a:pPr>
            <a:endParaRPr lang="en-US" sz="400" dirty="0"/>
          </a:p>
          <a:p>
            <a:r>
              <a:rPr lang="en-US" sz="500" i="1" dirty="0"/>
              <a:t>MBTI</a:t>
            </a:r>
            <a:r>
              <a:rPr lang="en-US" sz="500" i="1" baseline="30000" dirty="0"/>
              <a:t>®</a:t>
            </a:r>
            <a:r>
              <a:rPr lang="en-US" sz="500" i="1" dirty="0"/>
              <a:t> Certification Program Splitting Activities Presentation </a:t>
            </a:r>
            <a:r>
              <a:rPr lang="en-US" sz="500" dirty="0"/>
              <a:t>Copyright 2008, 2009, 2011 by CPP, Inc. All rights reserved. Permission is hereby granted to reproduce this slide for workshop use. Duplication for any other use, including </a:t>
            </a:r>
            <a:r>
              <a:rPr lang="en-US" sz="500" dirty="0" smtClean="0"/>
              <a:t>resale,</a:t>
            </a:r>
            <a:r>
              <a:rPr lang="en-US" sz="500" baseline="0" dirty="0" smtClean="0"/>
              <a:t> </a:t>
            </a:r>
            <a:r>
              <a:rPr lang="en-US" sz="500" dirty="0" smtClean="0"/>
              <a:t>is </a:t>
            </a:r>
            <a:r>
              <a:rPr lang="en-US" sz="500" dirty="0"/>
              <a:t>a violation of copyright law. MBTI, Introduction to Type, and the MBTI logo are trademarks or registered trademarks of the MBTI Trust, Inc., in the United States and other countries. The CPP logo is a trademark or a registered trademark of CPP, Inc., in the United States and other countries. </a:t>
            </a:r>
          </a:p>
        </p:txBody>
      </p:sp>
      <p:pic>
        <p:nvPicPr>
          <p:cNvPr id="1032" name="Picture 32" descr="Three stack BLK"/>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209800" y="6477000"/>
            <a:ext cx="304800"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4400" b="1">
          <a:solidFill>
            <a:srgbClr val="FF6F08"/>
          </a:solidFill>
          <a:latin typeface="+mj-lt"/>
          <a:ea typeface="+mj-ea"/>
          <a:cs typeface="ＭＳ Ｐゴシック" charset="-128"/>
        </a:defRPr>
      </a:lvl1pPr>
      <a:lvl2pPr algn="l" rtl="0" eaLnBrk="0" fontAlgn="base" hangingPunct="0">
        <a:spcBef>
          <a:spcPct val="0"/>
        </a:spcBef>
        <a:spcAft>
          <a:spcPct val="0"/>
        </a:spcAft>
        <a:defRPr sz="4400" b="1">
          <a:solidFill>
            <a:srgbClr val="FF6F08"/>
          </a:solidFill>
          <a:latin typeface="Arial Narrow" pitchFamily="1" charset="0"/>
          <a:ea typeface="ＭＳ Ｐゴシック" pitchFamily="1" charset="-128"/>
          <a:cs typeface="ＭＳ Ｐゴシック" charset="-128"/>
        </a:defRPr>
      </a:lvl2pPr>
      <a:lvl3pPr algn="l" rtl="0" eaLnBrk="0" fontAlgn="base" hangingPunct="0">
        <a:spcBef>
          <a:spcPct val="0"/>
        </a:spcBef>
        <a:spcAft>
          <a:spcPct val="0"/>
        </a:spcAft>
        <a:defRPr sz="4400" b="1">
          <a:solidFill>
            <a:srgbClr val="FF6F08"/>
          </a:solidFill>
          <a:latin typeface="Arial Narrow" pitchFamily="1" charset="0"/>
          <a:ea typeface="ＭＳ Ｐゴシック" pitchFamily="1" charset="-128"/>
          <a:cs typeface="ＭＳ Ｐゴシック" charset="-128"/>
        </a:defRPr>
      </a:lvl3pPr>
      <a:lvl4pPr algn="l" rtl="0" eaLnBrk="0" fontAlgn="base" hangingPunct="0">
        <a:spcBef>
          <a:spcPct val="0"/>
        </a:spcBef>
        <a:spcAft>
          <a:spcPct val="0"/>
        </a:spcAft>
        <a:defRPr sz="4400" b="1">
          <a:solidFill>
            <a:srgbClr val="FF6F08"/>
          </a:solidFill>
          <a:latin typeface="Arial Narrow" pitchFamily="1" charset="0"/>
          <a:ea typeface="ＭＳ Ｐゴシック" pitchFamily="1" charset="-128"/>
          <a:cs typeface="ＭＳ Ｐゴシック" charset="-128"/>
        </a:defRPr>
      </a:lvl4pPr>
      <a:lvl5pPr algn="l" rtl="0" eaLnBrk="0" fontAlgn="base" hangingPunct="0">
        <a:spcBef>
          <a:spcPct val="0"/>
        </a:spcBef>
        <a:spcAft>
          <a:spcPct val="0"/>
        </a:spcAft>
        <a:defRPr sz="4400" b="1">
          <a:solidFill>
            <a:srgbClr val="FF6F08"/>
          </a:solidFill>
          <a:latin typeface="Arial Narrow" pitchFamily="1" charset="0"/>
          <a:ea typeface="ＭＳ Ｐゴシック" pitchFamily="1" charset="-128"/>
          <a:cs typeface="ＭＳ Ｐゴシック" charset="-128"/>
        </a:defRPr>
      </a:lvl5pPr>
      <a:lvl6pPr marL="457200" algn="l" rtl="0" fontAlgn="base">
        <a:spcBef>
          <a:spcPct val="0"/>
        </a:spcBef>
        <a:spcAft>
          <a:spcPct val="0"/>
        </a:spcAft>
        <a:defRPr sz="4400" b="1">
          <a:solidFill>
            <a:srgbClr val="FF6F08"/>
          </a:solidFill>
          <a:latin typeface="Arial Narrow" pitchFamily="1" charset="0"/>
          <a:ea typeface="ＭＳ Ｐゴシック" pitchFamily="1" charset="-128"/>
        </a:defRPr>
      </a:lvl6pPr>
      <a:lvl7pPr marL="914400" algn="l" rtl="0" fontAlgn="base">
        <a:spcBef>
          <a:spcPct val="0"/>
        </a:spcBef>
        <a:spcAft>
          <a:spcPct val="0"/>
        </a:spcAft>
        <a:defRPr sz="4400" b="1">
          <a:solidFill>
            <a:srgbClr val="FF6F08"/>
          </a:solidFill>
          <a:latin typeface="Arial Narrow" pitchFamily="1" charset="0"/>
          <a:ea typeface="ＭＳ Ｐゴシック" pitchFamily="1" charset="-128"/>
        </a:defRPr>
      </a:lvl7pPr>
      <a:lvl8pPr marL="1371600" algn="l" rtl="0" fontAlgn="base">
        <a:spcBef>
          <a:spcPct val="0"/>
        </a:spcBef>
        <a:spcAft>
          <a:spcPct val="0"/>
        </a:spcAft>
        <a:defRPr sz="4400" b="1">
          <a:solidFill>
            <a:srgbClr val="FF6F08"/>
          </a:solidFill>
          <a:latin typeface="Arial Narrow" pitchFamily="1" charset="0"/>
          <a:ea typeface="ＭＳ Ｐゴシック" pitchFamily="1" charset="-128"/>
        </a:defRPr>
      </a:lvl8pPr>
      <a:lvl9pPr marL="1828800" algn="l" rtl="0" fontAlgn="base">
        <a:spcBef>
          <a:spcPct val="0"/>
        </a:spcBef>
        <a:spcAft>
          <a:spcPct val="0"/>
        </a:spcAft>
        <a:defRPr sz="4400" b="1">
          <a:solidFill>
            <a:srgbClr val="FF6F08"/>
          </a:solidFill>
          <a:latin typeface="Arial Narrow" pitchFamily="1" charset="0"/>
          <a:ea typeface="ＭＳ Ｐゴシック" pitchFamily="1" charset="-128"/>
        </a:defRPr>
      </a:lvl9pPr>
    </p:titleStyle>
    <p:bodyStyle>
      <a:lvl1pPr marL="342900" indent="-342900" algn="l" rtl="0" eaLnBrk="0" fontAlgn="base" hangingPunct="0">
        <a:spcBef>
          <a:spcPct val="20000"/>
        </a:spcBef>
        <a:spcAft>
          <a:spcPct val="0"/>
        </a:spcAft>
        <a:buClr>
          <a:srgbClr val="FF6F08"/>
        </a:buClr>
        <a:buFont typeface="Wingdings" pitchFamily="2" charset="2"/>
        <a:buChar char="§"/>
        <a:defRPr sz="3200">
          <a:solidFill>
            <a:schemeClr val="tx1"/>
          </a:solidFill>
          <a:latin typeface="+mn-lt"/>
          <a:ea typeface="+mn-ea"/>
          <a:cs typeface="ＭＳ Ｐゴシック" charset="-128"/>
        </a:defRPr>
      </a:lvl1pPr>
      <a:lvl2pPr marL="742950" indent="-285750" algn="l" rtl="0" eaLnBrk="0" fontAlgn="base" hangingPunct="0">
        <a:spcBef>
          <a:spcPct val="20000"/>
        </a:spcBef>
        <a:spcAft>
          <a:spcPct val="0"/>
        </a:spcAft>
        <a:buClr>
          <a:srgbClr val="278A99"/>
        </a:buClr>
        <a:buFont typeface="Times" charset="0"/>
        <a:buChar char="•"/>
        <a:defRPr sz="2800">
          <a:solidFill>
            <a:schemeClr val="tx1"/>
          </a:solidFill>
          <a:latin typeface="+mn-lt"/>
          <a:ea typeface="+mn-ea"/>
          <a:cs typeface="ＭＳ Ｐゴシック"/>
        </a:defRPr>
      </a:lvl2pPr>
      <a:lvl3pPr marL="1143000" indent="-228600" algn="l" rtl="0" eaLnBrk="0" fontAlgn="base" hangingPunct="0">
        <a:spcBef>
          <a:spcPct val="20000"/>
        </a:spcBef>
        <a:spcAft>
          <a:spcPct val="0"/>
        </a:spcAft>
        <a:buClr>
          <a:srgbClr val="FF6F08"/>
        </a:buClr>
        <a:buFont typeface="Times" charset="0"/>
        <a:buChar char="•"/>
        <a:defRPr sz="24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2"/>
          <p:cNvSpPr>
            <a:spLocks noChangeArrowheads="1"/>
          </p:cNvSpPr>
          <p:nvPr/>
        </p:nvSpPr>
        <p:spPr bwMode="auto">
          <a:xfrm>
            <a:off x="304800" y="5867400"/>
            <a:ext cx="8534400" cy="990600"/>
          </a:xfrm>
          <a:prstGeom prst="rect">
            <a:avLst/>
          </a:prstGeom>
          <a:solidFill>
            <a:schemeClr val="bg1"/>
          </a:soli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p>
            <a:endParaRPr lang="en-US"/>
          </a:p>
        </p:txBody>
      </p:sp>
      <p:sp>
        <p:nvSpPr>
          <p:cNvPr id="2051" name="Rectangle 22"/>
          <p:cNvSpPr>
            <a:spLocks noChangeArrowheads="1"/>
          </p:cNvSpPr>
          <p:nvPr/>
        </p:nvSpPr>
        <p:spPr bwMode="auto">
          <a:xfrm>
            <a:off x="304800" y="5867400"/>
            <a:ext cx="8534400" cy="990600"/>
          </a:xfrm>
          <a:prstGeom prst="rect">
            <a:avLst/>
          </a:prstGeom>
          <a:solidFill>
            <a:schemeClr val="bg1"/>
          </a:soli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p>
            <a:endParaRPr lang="en-US"/>
          </a:p>
        </p:txBody>
      </p:sp>
      <p:sp>
        <p:nvSpPr>
          <p:cNvPr id="2052" name="Rectangle 23"/>
          <p:cNvSpPr>
            <a:spLocks noChangeArrowheads="1"/>
          </p:cNvSpPr>
          <p:nvPr/>
        </p:nvSpPr>
        <p:spPr bwMode="auto">
          <a:xfrm>
            <a:off x="304800" y="304800"/>
            <a:ext cx="1447800" cy="838200"/>
          </a:xfrm>
          <a:prstGeom prst="rect">
            <a:avLst/>
          </a:prstGeom>
          <a:solidFill>
            <a:schemeClr val="bg1"/>
          </a:soli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p>
            <a:endParaRPr lang="en-US"/>
          </a:p>
        </p:txBody>
      </p:sp>
      <p:sp>
        <p:nvSpPr>
          <p:cNvPr id="2053" name="Rectangle 24"/>
          <p:cNvSpPr>
            <a:spLocks noChangeArrowheads="1"/>
          </p:cNvSpPr>
          <p:nvPr/>
        </p:nvSpPr>
        <p:spPr bwMode="auto">
          <a:xfrm>
            <a:off x="8610600" y="1752600"/>
            <a:ext cx="533400" cy="838200"/>
          </a:xfrm>
          <a:prstGeom prst="rect">
            <a:avLst/>
          </a:prstGeom>
          <a:solidFill>
            <a:schemeClr val="bg1"/>
          </a:soli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p>
            <a:endParaRPr lang="en-US"/>
          </a:p>
        </p:txBody>
      </p:sp>
      <p:pic>
        <p:nvPicPr>
          <p:cNvPr id="2054" name="Picture 25" descr="MBTI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295400"/>
            <a:ext cx="6572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27"/>
          <p:cNvSpPr>
            <a:spLocks noChangeArrowheads="1"/>
          </p:cNvSpPr>
          <p:nvPr/>
        </p:nvSpPr>
        <p:spPr bwMode="auto">
          <a:xfrm>
            <a:off x="1676400" y="2971800"/>
            <a:ext cx="7010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ct val="50000"/>
              </a:spcAft>
            </a:pPr>
            <a:r>
              <a:rPr lang="en-US" sz="3600" b="1" dirty="0">
                <a:solidFill>
                  <a:srgbClr val="207984"/>
                </a:solidFill>
                <a:latin typeface="Arial Narrow" pitchFamily="34" charset="0"/>
              </a:rPr>
              <a:t>Activities for Applying Type</a:t>
            </a:r>
            <a:endParaRPr lang="en-US" sz="3600" dirty="0">
              <a:solidFill>
                <a:srgbClr val="207984"/>
              </a:solidFill>
              <a:latin typeface="Arial Narrow" pitchFamily="34" charset="0"/>
            </a:endParaRPr>
          </a:p>
        </p:txBody>
      </p:sp>
      <p:pic>
        <p:nvPicPr>
          <p:cNvPr id="2056" name="Picture 28" descr="MBTI CP_PPT 1st"/>
          <p:cNvPicPr>
            <a:picLocks noChangeAspect="1" noChangeArrowheads="1"/>
          </p:cNvPicPr>
          <p:nvPr/>
        </p:nvPicPr>
        <p:blipFill>
          <a:blip r:embed="rId4" cstate="print">
            <a:extLst>
              <a:ext uri="{28A0092B-C50C-407E-A947-70E740481C1C}">
                <a14:useLocalDpi xmlns:a14="http://schemas.microsoft.com/office/drawing/2010/main" val="0"/>
              </a:ext>
            </a:extLst>
          </a:blip>
          <a:srcRect t="-2" b="23506"/>
          <a:stretch>
            <a:fillRect/>
          </a:stretch>
        </p:blipFill>
        <p:spPr bwMode="auto">
          <a:xfrm>
            <a:off x="1752600" y="733425"/>
            <a:ext cx="690721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Rectangle 29"/>
          <p:cNvSpPr>
            <a:spLocks noChangeArrowheads="1"/>
          </p:cNvSpPr>
          <p:nvPr/>
        </p:nvSpPr>
        <p:spPr bwMode="auto">
          <a:xfrm>
            <a:off x="8507413" y="685800"/>
            <a:ext cx="4572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5"/>
          <p:cNvSpPr>
            <a:spLocks noChangeArrowheads="1"/>
          </p:cNvSpPr>
          <p:nvPr/>
        </p:nvSpPr>
        <p:spPr bwMode="auto">
          <a:xfrm>
            <a:off x="304800" y="609600"/>
            <a:ext cx="8534400" cy="38100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7" name="Content Placeholder 3" descr="S N pic 1.jpg"/>
          <p:cNvPicPr>
            <a:picLocks noGrp="1" noChangeAspect="1"/>
          </p:cNvPicPr>
          <p:nvPr>
            <p:ph idx="4294967295"/>
          </p:nvPr>
        </p:nvPicPr>
        <p:blipFill>
          <a:blip r:embed="rId3"/>
          <a:srcRect t="1563" b="1563"/>
          <a:stretch>
            <a:fillRect/>
          </a:stretch>
        </p:blipFill>
        <p:spPr>
          <a:xfrm>
            <a:off x="2327275" y="304800"/>
            <a:ext cx="4489450" cy="5778500"/>
          </a:xfrm>
          <a:ln>
            <a:solidFill>
              <a:schemeClr val="tx1"/>
            </a:solidFill>
            <a:miter lim="800000"/>
            <a:headEnd/>
            <a:tailEnd/>
          </a:ln>
          <a:effectLst>
            <a:outerShdw blurRad="50800" dist="38100" dir="2700000" rotWithShape="0">
              <a:srgbClr val="000000">
                <a:alpha val="42999"/>
              </a:srgbClr>
            </a:outerShdw>
          </a:effectLst>
        </p:spPr>
      </p:pic>
      <p:sp>
        <p:nvSpPr>
          <p:cNvPr id="6" name="Text Box 16"/>
          <p:cNvSpPr txBox="1">
            <a:spLocks/>
          </p:cNvSpPr>
          <p:nvPr/>
        </p:nvSpPr>
        <p:spPr bwMode="auto">
          <a:xfrm>
            <a:off x="381000" y="6154737"/>
            <a:ext cx="8382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eaLnBrk="1" hangingPunct="1">
              <a:spcBef>
                <a:spcPct val="50000"/>
              </a:spcBef>
            </a:pPr>
            <a:r>
              <a:rPr lang="en-US" sz="1000" dirty="0" smtClean="0">
                <a:cs typeface="Arial" pitchFamily="34" charset="0"/>
                <a:sym typeface="Arial" pitchFamily="34" charset="0"/>
              </a:rPr>
              <a:t>Christopher Williams, </a:t>
            </a:r>
            <a:r>
              <a:rPr lang="en-US" sz="1000" i="1" dirty="0" smtClean="0">
                <a:cs typeface="Arial" pitchFamily="34" charset="0"/>
                <a:sym typeface="Arial" pitchFamily="34" charset="0"/>
              </a:rPr>
              <a:t>Sir Isaac Newton</a:t>
            </a:r>
            <a:r>
              <a:rPr lang="en-AU" sz="1000" dirty="0">
                <a:cs typeface="Arial" pitchFamily="34" charset="0"/>
                <a:sym typeface="Arial" pitchFamily="34" charset="0"/>
              </a:rPr>
              <a:t> </a:t>
            </a:r>
            <a:r>
              <a:rPr lang="en-AU" sz="1000" dirty="0" smtClean="0">
                <a:cs typeface="Arial" pitchFamily="34" charset="0"/>
                <a:sym typeface="Arial" pitchFamily="34" charset="0"/>
              </a:rPr>
              <a:t>(Masquerade, J. Cape, 1979). Used with permission of the artist.</a:t>
            </a:r>
            <a:endParaRPr lang="en-AU" sz="1000" dirty="0">
              <a:cs typeface="Arial" pitchFamily="34" charset="0"/>
              <a:sym typeface="Arial" pitchFamily="34" charset="0"/>
            </a:endParaRPr>
          </a:p>
        </p:txBody>
      </p:sp>
      <p:sp>
        <p:nvSpPr>
          <p:cNvPr id="8"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5B91DC1E-6986-4154-B3ED-F63FC1AAAEE3}" type="slidenum">
              <a:rPr lang="en-US" sz="1400" b="1">
                <a:solidFill>
                  <a:srgbClr val="FF6F08"/>
                </a:solidFill>
              </a:rPr>
              <a:pPr algn="ctr"/>
              <a:t>10</a:t>
            </a:fld>
            <a:endParaRPr lang="en-US" sz="1400" b="1" dirty="0">
              <a:solidFill>
                <a:srgbClr val="FF6F08"/>
              </a:solidFill>
            </a:endParaRPr>
          </a:p>
        </p:txBody>
      </p:sp>
    </p:spTree>
    <p:extLst>
      <p:ext uri="{BB962C8B-B14F-4D97-AF65-F5344CB8AC3E}">
        <p14:creationId xmlns:p14="http://schemas.microsoft.com/office/powerpoint/2010/main" val="3948575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cs typeface="ＭＳ Ｐゴシック"/>
              </a:rPr>
              <a:t>People with a Preference for Sensing</a:t>
            </a:r>
          </a:p>
        </p:txBody>
      </p:sp>
      <p:sp>
        <p:nvSpPr>
          <p:cNvPr id="12291" name="Content Placeholder 2"/>
          <p:cNvSpPr>
            <a:spLocks noGrp="1"/>
          </p:cNvSpPr>
          <p:nvPr>
            <p:ph idx="1"/>
          </p:nvPr>
        </p:nvSpPr>
        <p:spPr/>
        <p:txBody>
          <a:bodyPr/>
          <a:lstStyle/>
          <a:p>
            <a:pPr eaLnBrk="1" hangingPunct="1">
              <a:spcAft>
                <a:spcPct val="25000"/>
              </a:spcAft>
            </a:pPr>
            <a:r>
              <a:rPr lang="en-US" dirty="0" smtClean="0">
                <a:cs typeface="ＭＳ Ｐゴシック"/>
              </a:rPr>
              <a:t>Describe what they literally see:</a:t>
            </a:r>
          </a:p>
          <a:p>
            <a:pPr lvl="1" eaLnBrk="1" hangingPunct="1">
              <a:spcAft>
                <a:spcPct val="25000"/>
              </a:spcAft>
            </a:pPr>
            <a:r>
              <a:rPr lang="en-US" dirty="0" smtClean="0"/>
              <a:t>Physical attributes of the picture </a:t>
            </a:r>
            <a:br>
              <a:rPr lang="en-US" dirty="0" smtClean="0"/>
            </a:br>
            <a:r>
              <a:rPr lang="en-US" dirty="0" smtClean="0"/>
              <a:t>(</a:t>
            </a:r>
            <a:r>
              <a:rPr lang="en-US" dirty="0" err="1" smtClean="0"/>
              <a:t>colour</a:t>
            </a:r>
            <a:r>
              <a:rPr lang="en-US" dirty="0" smtClean="0"/>
              <a:t>, shapes, artist’s name, size)</a:t>
            </a:r>
          </a:p>
          <a:p>
            <a:pPr eaLnBrk="1" hangingPunct="1">
              <a:spcAft>
                <a:spcPct val="25000"/>
              </a:spcAft>
            </a:pPr>
            <a:r>
              <a:rPr lang="en-US" dirty="0" smtClean="0">
                <a:cs typeface="ＭＳ Ｐゴシック"/>
              </a:rPr>
              <a:t>Then try to make sense out of the shapes—object sense</a:t>
            </a:r>
          </a:p>
          <a:p>
            <a:pPr eaLnBrk="1" hangingPunct="1">
              <a:spcAft>
                <a:spcPct val="25000"/>
              </a:spcAft>
            </a:pPr>
            <a:r>
              <a:rPr lang="en-US" dirty="0" smtClean="0">
                <a:cs typeface="ＭＳ Ｐゴシック"/>
              </a:rPr>
              <a:t>Others can usually see the identified shapes</a:t>
            </a:r>
          </a:p>
          <a:p>
            <a:pPr>
              <a:buFont typeface="Wingdings" pitchFamily="2" charset="2"/>
              <a:buNone/>
            </a:pPr>
            <a:endParaRPr lang="en-US" dirty="0" smtClean="0">
              <a:cs typeface="ＭＳ Ｐゴシック"/>
            </a:endParaRPr>
          </a:p>
        </p:txBody>
      </p:sp>
      <p:sp>
        <p:nvSpPr>
          <p:cNvPr id="12292"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5B91DC1E-6986-4154-B3ED-F63FC1AAAEE3}" type="slidenum">
              <a:rPr lang="en-US" sz="1400" b="1">
                <a:solidFill>
                  <a:srgbClr val="FF6F08"/>
                </a:solidFill>
              </a:rPr>
              <a:pPr algn="ctr"/>
              <a:t>11</a:t>
            </a:fld>
            <a:endParaRPr lang="en-US" sz="1400" b="1" dirty="0">
              <a:solidFill>
                <a:srgbClr val="FF6F08"/>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cs typeface="ＭＳ Ｐゴシック"/>
              </a:rPr>
              <a:t>People with a Preference for Intuition</a:t>
            </a:r>
          </a:p>
        </p:txBody>
      </p:sp>
      <p:sp>
        <p:nvSpPr>
          <p:cNvPr id="14339" name="Content Placeholder 2"/>
          <p:cNvSpPr>
            <a:spLocks noGrp="1"/>
          </p:cNvSpPr>
          <p:nvPr>
            <p:ph idx="1"/>
          </p:nvPr>
        </p:nvSpPr>
        <p:spPr/>
        <p:txBody>
          <a:bodyPr/>
          <a:lstStyle/>
          <a:p>
            <a:pPr eaLnBrk="1" hangingPunct="1">
              <a:spcAft>
                <a:spcPct val="25000"/>
              </a:spcAft>
            </a:pPr>
            <a:r>
              <a:rPr lang="en-US" smtClean="0">
                <a:cs typeface="ＭＳ Ｐゴシック"/>
              </a:rPr>
              <a:t>Interpret the picture, seeing possibilities and meanings that connect to them</a:t>
            </a:r>
          </a:p>
          <a:p>
            <a:pPr eaLnBrk="1" hangingPunct="1">
              <a:spcAft>
                <a:spcPct val="25000"/>
              </a:spcAft>
            </a:pPr>
            <a:r>
              <a:rPr lang="en-US" smtClean="0">
                <a:cs typeface="ＭＳ Ｐゴシック"/>
              </a:rPr>
              <a:t>Often make up a story about the picture </a:t>
            </a:r>
          </a:p>
          <a:p>
            <a:pPr eaLnBrk="1" hangingPunct="1">
              <a:spcAft>
                <a:spcPct val="25000"/>
              </a:spcAft>
            </a:pPr>
            <a:r>
              <a:rPr lang="en-US" smtClean="0">
                <a:cs typeface="ＭＳ Ｐゴシック"/>
              </a:rPr>
              <a:t>May come up with a big-picture interpretation of the meaning</a:t>
            </a:r>
          </a:p>
          <a:p>
            <a:pPr>
              <a:buFont typeface="Wingdings" pitchFamily="2" charset="2"/>
              <a:buNone/>
            </a:pPr>
            <a:endParaRPr lang="en-US" smtClean="0">
              <a:cs typeface="ＭＳ Ｐゴシック"/>
            </a:endParaRPr>
          </a:p>
        </p:txBody>
      </p:sp>
      <p:sp>
        <p:nvSpPr>
          <p:cNvPr id="14340"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D8DD0A08-D5FE-48C7-8ED5-7B3349D7E7E6}" type="slidenum">
              <a:rPr lang="en-US" sz="1400" b="1">
                <a:solidFill>
                  <a:srgbClr val="FF6F08"/>
                </a:solidFill>
              </a:rPr>
              <a:pPr algn="ctr"/>
              <a:t>12</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cs typeface="ＭＳ Ｐゴシック"/>
              </a:rPr>
              <a:t>What Can We Conclude?</a:t>
            </a:r>
          </a:p>
        </p:txBody>
      </p:sp>
      <p:sp>
        <p:nvSpPr>
          <p:cNvPr id="13315" name="Content Placeholder 2"/>
          <p:cNvSpPr>
            <a:spLocks noGrp="1"/>
          </p:cNvSpPr>
          <p:nvPr>
            <p:ph idx="1"/>
          </p:nvPr>
        </p:nvSpPr>
        <p:spPr/>
        <p:txBody>
          <a:bodyPr/>
          <a:lstStyle/>
          <a:p>
            <a:pPr eaLnBrk="1" hangingPunct="1">
              <a:spcAft>
                <a:spcPts val="1200"/>
              </a:spcAft>
            </a:pPr>
            <a:r>
              <a:rPr lang="en-US" smtClean="0">
                <a:cs typeface="ＭＳ Ｐゴシック"/>
              </a:rPr>
              <a:t>When we all look at the same image, </a:t>
            </a:r>
            <a:br>
              <a:rPr lang="en-US" smtClean="0">
                <a:cs typeface="ＭＳ Ｐゴシック"/>
              </a:rPr>
            </a:br>
            <a:r>
              <a:rPr lang="en-US" smtClean="0">
                <a:cs typeface="ＭＳ Ｐゴシック"/>
              </a:rPr>
              <a:t>we see different things</a:t>
            </a:r>
          </a:p>
          <a:p>
            <a:pPr eaLnBrk="1" hangingPunct="1">
              <a:spcBef>
                <a:spcPct val="0"/>
              </a:spcBef>
              <a:spcAft>
                <a:spcPts val="1200"/>
              </a:spcAft>
            </a:pPr>
            <a:r>
              <a:rPr lang="en-US" smtClean="0">
                <a:cs typeface="ＭＳ Ｐゴシック"/>
              </a:rPr>
              <a:t>What are the implications and applications of this activity for our team?</a:t>
            </a:r>
          </a:p>
          <a:p>
            <a:pPr eaLnBrk="1" hangingPunct="1">
              <a:spcAft>
                <a:spcPts val="1200"/>
              </a:spcAft>
            </a:pPr>
            <a:r>
              <a:rPr lang="en-US" smtClean="0">
                <a:cs typeface="ＭＳ Ｐゴシック"/>
              </a:rPr>
              <a:t>We must remember that we all trust our own perceptions, while acknowledging that there are many other ways of seeing the same object/situation</a:t>
            </a:r>
          </a:p>
          <a:p>
            <a:pPr>
              <a:buFont typeface="Wingdings" pitchFamily="2" charset="2"/>
              <a:buNone/>
            </a:pPr>
            <a:endParaRPr lang="en-US" smtClean="0">
              <a:cs typeface="ＭＳ Ｐゴシック"/>
            </a:endParaRPr>
          </a:p>
        </p:txBody>
      </p:sp>
      <p:sp>
        <p:nvSpPr>
          <p:cNvPr id="13316"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64FCC801-18A8-4625-844C-0ECB4975A7D2}" type="slidenum">
              <a:rPr lang="en-US" sz="1400" b="1">
                <a:solidFill>
                  <a:srgbClr val="FF6F08"/>
                </a:solidFill>
              </a:rPr>
              <a:pPr algn="ctr"/>
              <a:t>13</a:t>
            </a:fld>
            <a:endParaRPr lang="en-US" sz="1400" b="1" dirty="0">
              <a:solidFill>
                <a:srgbClr val="FF6F08"/>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cs typeface="ＭＳ Ｐゴシック"/>
              </a:rPr>
              <a:t>T–F Splitting Activity</a:t>
            </a:r>
          </a:p>
        </p:txBody>
      </p:sp>
      <p:sp>
        <p:nvSpPr>
          <p:cNvPr id="16387" name="Content Placeholder 2"/>
          <p:cNvSpPr>
            <a:spLocks noGrp="1"/>
          </p:cNvSpPr>
          <p:nvPr>
            <p:ph idx="1"/>
          </p:nvPr>
        </p:nvSpPr>
        <p:spPr/>
        <p:txBody>
          <a:bodyPr/>
          <a:lstStyle/>
          <a:p>
            <a:pPr eaLnBrk="1" hangingPunct="1">
              <a:spcBef>
                <a:spcPts val="1200"/>
              </a:spcBef>
              <a:buFont typeface="Wingdings" pitchFamily="2" charset="2"/>
              <a:buNone/>
            </a:pPr>
            <a:r>
              <a:rPr lang="en-US" dirty="0" smtClean="0">
                <a:cs typeface="ＭＳ Ｐゴシック"/>
              </a:rPr>
              <a:t>Form groups of all </a:t>
            </a:r>
            <a:r>
              <a:rPr lang="en-US" b="1" dirty="0" err="1" smtClean="0">
                <a:solidFill>
                  <a:srgbClr val="207984"/>
                </a:solidFill>
                <a:cs typeface="ＭＳ Ｐゴシック"/>
              </a:rPr>
              <a:t>T</a:t>
            </a:r>
            <a:r>
              <a:rPr lang="en-US" dirty="0" err="1" smtClean="0">
                <a:cs typeface="ＭＳ Ｐゴシック"/>
              </a:rPr>
              <a:t>s</a:t>
            </a:r>
            <a:r>
              <a:rPr lang="en-US" dirty="0" smtClean="0">
                <a:cs typeface="ＭＳ Ｐゴシック"/>
              </a:rPr>
              <a:t> and all </a:t>
            </a:r>
            <a:r>
              <a:rPr lang="en-US" b="1" dirty="0" err="1" smtClean="0">
                <a:solidFill>
                  <a:srgbClr val="207984"/>
                </a:solidFill>
                <a:cs typeface="ＭＳ Ｐゴシック"/>
              </a:rPr>
              <a:t>F</a:t>
            </a:r>
            <a:r>
              <a:rPr lang="en-US" dirty="0" err="1" smtClean="0">
                <a:cs typeface="ＭＳ Ｐゴシック"/>
              </a:rPr>
              <a:t>s</a:t>
            </a:r>
            <a:r>
              <a:rPr lang="en-US" dirty="0" smtClean="0">
                <a:cs typeface="ＭＳ Ｐゴシック"/>
              </a:rPr>
              <a:t>:</a:t>
            </a:r>
          </a:p>
          <a:p>
            <a:pPr eaLnBrk="1" hangingPunct="1">
              <a:spcBef>
                <a:spcPts val="1200"/>
              </a:spcBef>
            </a:pPr>
            <a:r>
              <a:rPr lang="en-US" dirty="0" smtClean="0">
                <a:cs typeface="ＭＳ Ｐゴシック"/>
              </a:rPr>
              <a:t>Imagine that you have been invited to a party with a close friend</a:t>
            </a:r>
          </a:p>
          <a:p>
            <a:pPr eaLnBrk="1" hangingPunct="1">
              <a:spcBef>
                <a:spcPts val="1200"/>
              </a:spcBef>
            </a:pPr>
            <a:r>
              <a:rPr lang="en-US" dirty="0" smtClean="0">
                <a:cs typeface="ＭＳ Ｐゴシック"/>
              </a:rPr>
              <a:t>Your friend arrives, ready for the party. You look at what the person is wearing and say to yourself, </a:t>
            </a:r>
            <a:r>
              <a:rPr lang="en-US" b="1" dirty="0" smtClean="0">
                <a:solidFill>
                  <a:srgbClr val="207984"/>
                </a:solidFill>
                <a:cs typeface="ＭＳ Ｐゴシック"/>
              </a:rPr>
              <a:t>“Oh no! Is he/she really going to wear that?”</a:t>
            </a:r>
          </a:p>
          <a:p>
            <a:pPr eaLnBrk="1" hangingPunct="1">
              <a:spcBef>
                <a:spcPts val="1200"/>
              </a:spcBef>
            </a:pPr>
            <a:r>
              <a:rPr lang="en-US" dirty="0" smtClean="0">
                <a:cs typeface="ＭＳ Ｐゴシック"/>
              </a:rPr>
              <a:t>What do you do and say in this situation? Discuss in your group.</a:t>
            </a:r>
          </a:p>
          <a:p>
            <a:pPr>
              <a:buFont typeface="Wingdings" pitchFamily="2" charset="2"/>
              <a:buNone/>
            </a:pPr>
            <a:endParaRPr lang="en-US" dirty="0" smtClean="0">
              <a:cs typeface="ＭＳ Ｐゴシック"/>
            </a:endParaRPr>
          </a:p>
        </p:txBody>
      </p:sp>
      <p:sp>
        <p:nvSpPr>
          <p:cNvPr id="16388"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040E7B17-FD96-4E39-BFB9-4E40527AB7EC}" type="slidenum">
              <a:rPr lang="en-US" sz="1400" b="1">
                <a:solidFill>
                  <a:srgbClr val="FF6F08"/>
                </a:solidFill>
              </a:rPr>
              <a:pPr algn="ctr"/>
              <a:t>14</a:t>
            </a:fld>
            <a:endParaRPr lang="en-US" sz="1400" b="1">
              <a:solidFill>
                <a:srgbClr val="FF6F08"/>
              </a:solidFill>
            </a:endParaRPr>
          </a:p>
        </p:txBody>
      </p:sp>
    </p:spTree>
    <p:extLst>
      <p:ext uri="{BB962C8B-B14F-4D97-AF65-F5344CB8AC3E}">
        <p14:creationId xmlns:p14="http://schemas.microsoft.com/office/powerpoint/2010/main" val="1513186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cs typeface="ＭＳ Ｐゴシック"/>
              </a:rPr>
              <a:t>T–F Activity Examples</a:t>
            </a:r>
          </a:p>
        </p:txBody>
      </p:sp>
      <p:sp>
        <p:nvSpPr>
          <p:cNvPr id="15363" name="Content Placeholder 2"/>
          <p:cNvSpPr>
            <a:spLocks noGrp="1"/>
          </p:cNvSpPr>
          <p:nvPr>
            <p:ph idx="1"/>
          </p:nvPr>
        </p:nvSpPr>
        <p:spPr/>
        <p:txBody>
          <a:bodyPr/>
          <a:lstStyle/>
          <a:p>
            <a:pPr eaLnBrk="1" hangingPunct="1">
              <a:spcAft>
                <a:spcPct val="25000"/>
              </a:spcAft>
            </a:pPr>
            <a:r>
              <a:rPr lang="en-US" sz="2800" b="1" smtClean="0">
                <a:solidFill>
                  <a:srgbClr val="207984"/>
                </a:solidFill>
                <a:cs typeface="ＭＳ Ｐゴシック"/>
              </a:rPr>
              <a:t>Thinking types</a:t>
            </a:r>
            <a:r>
              <a:rPr lang="en-US" sz="2800" smtClean="0">
                <a:cs typeface="ＭＳ Ｐゴシック"/>
              </a:rPr>
              <a:t> concentrate on achieving their desired outcome—the friend changes clothes</a:t>
            </a:r>
          </a:p>
          <a:p>
            <a:pPr eaLnBrk="1" hangingPunct="1">
              <a:spcAft>
                <a:spcPct val="25000"/>
              </a:spcAft>
            </a:pPr>
            <a:r>
              <a:rPr lang="en-US" sz="2800" b="1" smtClean="0">
                <a:solidFill>
                  <a:srgbClr val="207984"/>
                </a:solidFill>
                <a:cs typeface="ＭＳ Ｐゴシック"/>
              </a:rPr>
              <a:t>Feeling types</a:t>
            </a:r>
            <a:r>
              <a:rPr lang="en-US" sz="2800" smtClean="0">
                <a:cs typeface="ＭＳ Ｐゴシック"/>
              </a:rPr>
              <a:t> think of how the friend will feel at the party</a:t>
            </a:r>
          </a:p>
          <a:p>
            <a:pPr eaLnBrk="1" hangingPunct="1">
              <a:spcAft>
                <a:spcPct val="25000"/>
              </a:spcAft>
            </a:pPr>
            <a:r>
              <a:rPr lang="en-US" sz="2800" b="1" smtClean="0">
                <a:solidFill>
                  <a:srgbClr val="207984"/>
                </a:solidFill>
                <a:cs typeface="ＭＳ Ｐゴシック"/>
              </a:rPr>
              <a:t>Thinking types</a:t>
            </a:r>
            <a:r>
              <a:rPr lang="en-US" sz="2800" smtClean="0">
                <a:cs typeface="ＭＳ Ｐゴシック"/>
              </a:rPr>
              <a:t> are frank and to-the-point in stating their views about the clothing</a:t>
            </a:r>
          </a:p>
          <a:p>
            <a:pPr eaLnBrk="1" hangingPunct="1">
              <a:spcAft>
                <a:spcPct val="25000"/>
              </a:spcAft>
            </a:pPr>
            <a:r>
              <a:rPr lang="en-US" sz="2800" b="1" smtClean="0">
                <a:solidFill>
                  <a:srgbClr val="207984"/>
                </a:solidFill>
                <a:cs typeface="ＭＳ Ｐゴシック"/>
              </a:rPr>
              <a:t>Feeling types</a:t>
            </a:r>
            <a:r>
              <a:rPr lang="en-US" sz="2800" smtClean="0">
                <a:cs typeface="ＭＳ Ｐゴシック"/>
              </a:rPr>
              <a:t> are concerned about embarrassing the person, take a more tactful, indirect approach</a:t>
            </a:r>
          </a:p>
          <a:p>
            <a:pPr>
              <a:buFont typeface="Wingdings" pitchFamily="2" charset="2"/>
              <a:buNone/>
            </a:pPr>
            <a:endParaRPr lang="en-US" smtClean="0">
              <a:cs typeface="ＭＳ Ｐゴシック"/>
            </a:endParaRPr>
          </a:p>
        </p:txBody>
      </p:sp>
      <p:sp>
        <p:nvSpPr>
          <p:cNvPr id="15364"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415BC434-BA3B-4758-BC2C-20E3B8BD6DD6}" type="slidenum">
              <a:rPr lang="en-US" sz="1400" b="1">
                <a:solidFill>
                  <a:srgbClr val="FF6F08"/>
                </a:solidFill>
              </a:rPr>
              <a:pPr algn="ctr"/>
              <a:t>15</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cs typeface="ＭＳ Ｐゴシック"/>
              </a:rPr>
              <a:t>T–F Activity Examples </a:t>
            </a:r>
            <a:r>
              <a:rPr lang="en-US" sz="2400" smtClean="0">
                <a:cs typeface="ＭＳ Ｐゴシック"/>
              </a:rPr>
              <a:t>(cont.)</a:t>
            </a:r>
          </a:p>
        </p:txBody>
      </p:sp>
      <p:sp>
        <p:nvSpPr>
          <p:cNvPr id="17411" name="Content Placeholder 2"/>
          <p:cNvSpPr>
            <a:spLocks noGrp="1"/>
          </p:cNvSpPr>
          <p:nvPr>
            <p:ph idx="1"/>
          </p:nvPr>
        </p:nvSpPr>
        <p:spPr/>
        <p:txBody>
          <a:bodyPr/>
          <a:lstStyle/>
          <a:p>
            <a:pPr eaLnBrk="1" hangingPunct="1">
              <a:spcBef>
                <a:spcPct val="0"/>
              </a:spcBef>
              <a:buFont typeface="Wingdings" pitchFamily="2" charset="2"/>
              <a:buNone/>
            </a:pPr>
            <a:r>
              <a:rPr lang="en-US" smtClean="0">
                <a:cs typeface="ＭＳ Ｐゴシック"/>
              </a:rPr>
              <a:t>What are the implications and applications of </a:t>
            </a:r>
          </a:p>
          <a:p>
            <a:pPr eaLnBrk="1" hangingPunct="1">
              <a:spcBef>
                <a:spcPct val="0"/>
              </a:spcBef>
              <a:spcAft>
                <a:spcPct val="25000"/>
              </a:spcAft>
              <a:buFont typeface="Wingdings" pitchFamily="2" charset="2"/>
              <a:buNone/>
            </a:pPr>
            <a:r>
              <a:rPr lang="en-US" smtClean="0">
                <a:cs typeface="ＭＳ Ｐゴシック"/>
              </a:rPr>
              <a:t>this activity for our team?</a:t>
            </a:r>
          </a:p>
          <a:p>
            <a:pPr eaLnBrk="1" hangingPunct="1">
              <a:spcAft>
                <a:spcPct val="25000"/>
              </a:spcAft>
            </a:pPr>
            <a:r>
              <a:rPr lang="en-US" b="1" smtClean="0">
                <a:solidFill>
                  <a:srgbClr val="207984"/>
                </a:solidFill>
                <a:cs typeface="ＭＳ Ｐゴシック"/>
              </a:rPr>
              <a:t>Thinking types</a:t>
            </a:r>
            <a:r>
              <a:rPr lang="en-US" smtClean="0">
                <a:cs typeface="ＭＳ Ｐゴシック"/>
              </a:rPr>
              <a:t> look for faults and helpfully point them out</a:t>
            </a:r>
          </a:p>
          <a:p>
            <a:pPr eaLnBrk="1" hangingPunct="1">
              <a:spcAft>
                <a:spcPct val="25000"/>
              </a:spcAft>
            </a:pPr>
            <a:r>
              <a:rPr lang="en-US" b="1" smtClean="0">
                <a:solidFill>
                  <a:srgbClr val="207984"/>
                </a:solidFill>
                <a:cs typeface="ＭＳ Ｐゴシック"/>
              </a:rPr>
              <a:t>Feeling types</a:t>
            </a:r>
            <a:r>
              <a:rPr lang="en-US" smtClean="0">
                <a:cs typeface="ＭＳ Ｐゴシック"/>
              </a:rPr>
              <a:t> look for good things and point them out</a:t>
            </a:r>
          </a:p>
          <a:p>
            <a:pPr eaLnBrk="1" hangingPunct="1">
              <a:spcAft>
                <a:spcPct val="25000"/>
              </a:spcAft>
            </a:pPr>
            <a:r>
              <a:rPr lang="en-US" smtClean="0">
                <a:cs typeface="ＭＳ Ｐゴシック"/>
              </a:rPr>
              <a:t>What value does each bring to the team?</a:t>
            </a:r>
          </a:p>
          <a:p>
            <a:pPr>
              <a:buFont typeface="Wingdings" pitchFamily="2" charset="2"/>
              <a:buNone/>
            </a:pPr>
            <a:endParaRPr lang="en-US" smtClean="0">
              <a:cs typeface="ＭＳ Ｐゴシック"/>
            </a:endParaRPr>
          </a:p>
        </p:txBody>
      </p:sp>
      <p:sp>
        <p:nvSpPr>
          <p:cNvPr id="17412"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A775C0F5-236D-4F41-86EB-5981E58841C3}" type="slidenum">
              <a:rPr lang="en-US" sz="1400" b="1">
                <a:solidFill>
                  <a:srgbClr val="FF6F08"/>
                </a:solidFill>
              </a:rPr>
              <a:pPr algn="ctr"/>
              <a:t>16</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cs typeface="ＭＳ Ｐゴシック"/>
              </a:rPr>
              <a:t>J–P Splitting Activity</a:t>
            </a:r>
          </a:p>
        </p:txBody>
      </p:sp>
      <p:sp>
        <p:nvSpPr>
          <p:cNvPr id="18435" name="Content Placeholder 2"/>
          <p:cNvSpPr>
            <a:spLocks noGrp="1"/>
          </p:cNvSpPr>
          <p:nvPr>
            <p:ph idx="1"/>
          </p:nvPr>
        </p:nvSpPr>
        <p:spPr/>
        <p:txBody>
          <a:bodyPr/>
          <a:lstStyle/>
          <a:p>
            <a:pPr eaLnBrk="1" hangingPunct="1">
              <a:spcBef>
                <a:spcPts val="1200"/>
              </a:spcBef>
              <a:buFont typeface="Wingdings" pitchFamily="2" charset="2"/>
              <a:buNone/>
            </a:pPr>
            <a:r>
              <a:rPr lang="en-US" smtClean="0">
                <a:cs typeface="ＭＳ Ｐゴシック"/>
              </a:rPr>
              <a:t>Form groups of all </a:t>
            </a:r>
            <a:r>
              <a:rPr lang="en-US" b="1" smtClean="0">
                <a:solidFill>
                  <a:srgbClr val="207984"/>
                </a:solidFill>
                <a:cs typeface="ＭＳ Ｐゴシック"/>
              </a:rPr>
              <a:t>J</a:t>
            </a:r>
            <a:r>
              <a:rPr lang="en-US" smtClean="0">
                <a:cs typeface="ＭＳ Ｐゴシック"/>
              </a:rPr>
              <a:t>s and all </a:t>
            </a:r>
            <a:r>
              <a:rPr lang="en-US" b="1" smtClean="0">
                <a:solidFill>
                  <a:srgbClr val="207984"/>
                </a:solidFill>
                <a:cs typeface="ＭＳ Ｐゴシック"/>
              </a:rPr>
              <a:t>P</a:t>
            </a:r>
            <a:r>
              <a:rPr lang="en-US" smtClean="0">
                <a:cs typeface="ＭＳ Ｐゴシック"/>
              </a:rPr>
              <a:t>s</a:t>
            </a:r>
          </a:p>
          <a:p>
            <a:pPr eaLnBrk="1" hangingPunct="1">
              <a:spcBef>
                <a:spcPts val="1200"/>
              </a:spcBef>
            </a:pPr>
            <a:r>
              <a:rPr lang="en-US" smtClean="0">
                <a:cs typeface="ＭＳ Ｐゴシック"/>
              </a:rPr>
              <a:t>Assume that the people in your group are all friends </a:t>
            </a:r>
          </a:p>
          <a:p>
            <a:pPr eaLnBrk="1" hangingPunct="1">
              <a:spcBef>
                <a:spcPts val="1200"/>
              </a:spcBef>
            </a:pPr>
            <a:r>
              <a:rPr lang="en-US" smtClean="0">
                <a:cs typeface="ＭＳ Ｐゴシック"/>
              </a:rPr>
              <a:t>You’re getting together to celebrate one member’s birthday</a:t>
            </a:r>
          </a:p>
          <a:p>
            <a:pPr eaLnBrk="1" hangingPunct="1">
              <a:spcBef>
                <a:spcPts val="1200"/>
              </a:spcBef>
            </a:pPr>
            <a:r>
              <a:rPr lang="en-US" smtClean="0">
                <a:cs typeface="ＭＳ Ｐゴシック"/>
              </a:rPr>
              <a:t>What do you do?</a:t>
            </a:r>
          </a:p>
          <a:p>
            <a:pPr>
              <a:buFont typeface="Wingdings" pitchFamily="2" charset="2"/>
              <a:buNone/>
            </a:pPr>
            <a:endParaRPr lang="en-US" smtClean="0">
              <a:cs typeface="ＭＳ Ｐゴシック"/>
            </a:endParaRPr>
          </a:p>
        </p:txBody>
      </p:sp>
      <p:sp>
        <p:nvSpPr>
          <p:cNvPr id="18436"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AEC6B05C-D92C-4ED7-B9E6-4D2007E6D04F}" type="slidenum">
              <a:rPr lang="en-US" sz="1400" b="1">
                <a:solidFill>
                  <a:srgbClr val="FF6F08"/>
                </a:solidFill>
              </a:rPr>
              <a:pPr algn="ctr"/>
              <a:t>17</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cs typeface="ＭＳ Ｐゴシック"/>
              </a:rPr>
              <a:t>J–P Activity Examples</a:t>
            </a:r>
            <a:endParaRPr lang="en-US" sz="2400" dirty="0" smtClean="0">
              <a:cs typeface="ＭＳ Ｐゴシック"/>
            </a:endParaRPr>
          </a:p>
        </p:txBody>
      </p:sp>
      <p:sp>
        <p:nvSpPr>
          <p:cNvPr id="19459" name="Content Placeholder 2"/>
          <p:cNvSpPr>
            <a:spLocks noGrp="1"/>
          </p:cNvSpPr>
          <p:nvPr>
            <p:ph idx="1"/>
          </p:nvPr>
        </p:nvSpPr>
        <p:spPr/>
        <p:txBody>
          <a:bodyPr/>
          <a:lstStyle/>
          <a:p>
            <a:pPr eaLnBrk="1" hangingPunct="1">
              <a:spcAft>
                <a:spcPct val="25000"/>
              </a:spcAft>
            </a:pPr>
            <a:r>
              <a:rPr lang="en-US" b="1" smtClean="0">
                <a:solidFill>
                  <a:srgbClr val="207984"/>
                </a:solidFill>
                <a:cs typeface="ＭＳ Ｐゴシック"/>
              </a:rPr>
              <a:t>Judging types</a:t>
            </a:r>
            <a:r>
              <a:rPr lang="en-US" smtClean="0">
                <a:cs typeface="ＭＳ Ｐゴシック"/>
              </a:rPr>
              <a:t> like to plan the celebration, wanting to cover every contingency</a:t>
            </a:r>
          </a:p>
          <a:p>
            <a:pPr eaLnBrk="1" hangingPunct="1">
              <a:spcAft>
                <a:spcPct val="25000"/>
              </a:spcAft>
            </a:pPr>
            <a:r>
              <a:rPr lang="en-US" b="1" smtClean="0">
                <a:solidFill>
                  <a:srgbClr val="207984"/>
                </a:solidFill>
                <a:cs typeface="ＭＳ Ｐゴシック"/>
              </a:rPr>
              <a:t>Perceiving types</a:t>
            </a:r>
            <a:r>
              <a:rPr lang="en-US" smtClean="0">
                <a:cs typeface="ＭＳ Ｐゴシック"/>
              </a:rPr>
              <a:t> like to create options, to keep plans flexible, assume it will work out</a:t>
            </a:r>
          </a:p>
          <a:p>
            <a:pPr>
              <a:buFont typeface="Wingdings" pitchFamily="2" charset="2"/>
              <a:buNone/>
            </a:pPr>
            <a:endParaRPr lang="en-US" smtClean="0">
              <a:cs typeface="ＭＳ Ｐゴシック"/>
            </a:endParaRPr>
          </a:p>
        </p:txBody>
      </p:sp>
      <p:sp>
        <p:nvSpPr>
          <p:cNvPr id="19460"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09F13266-1B19-477A-9885-E2F5F8D82067}" type="slidenum">
              <a:rPr lang="en-US" sz="1400" b="1">
                <a:solidFill>
                  <a:srgbClr val="FF6F08"/>
                </a:solidFill>
              </a:rPr>
              <a:pPr algn="ctr"/>
              <a:t>18</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cs typeface="ＭＳ Ｐゴシック"/>
              </a:rPr>
              <a:t>J–P Activity Examples </a:t>
            </a:r>
            <a:r>
              <a:rPr lang="en-US" sz="2400" dirty="0" smtClean="0">
                <a:cs typeface="ＭＳ Ｐゴシック"/>
              </a:rPr>
              <a:t>(cont.)</a:t>
            </a:r>
          </a:p>
        </p:txBody>
      </p:sp>
      <p:sp>
        <p:nvSpPr>
          <p:cNvPr id="20483" name="Content Placeholder 2"/>
          <p:cNvSpPr>
            <a:spLocks noGrp="1"/>
          </p:cNvSpPr>
          <p:nvPr>
            <p:ph idx="1"/>
          </p:nvPr>
        </p:nvSpPr>
        <p:spPr/>
        <p:txBody>
          <a:bodyPr/>
          <a:lstStyle/>
          <a:p>
            <a:pPr eaLnBrk="1" hangingPunct="1">
              <a:spcBef>
                <a:spcPct val="0"/>
              </a:spcBef>
              <a:buFont typeface="Wingdings" pitchFamily="2" charset="2"/>
              <a:buNone/>
            </a:pPr>
            <a:r>
              <a:rPr lang="en-US" smtClean="0">
                <a:cs typeface="ＭＳ Ｐゴシック"/>
              </a:rPr>
              <a:t>What are the implications and applications of </a:t>
            </a:r>
          </a:p>
          <a:p>
            <a:pPr eaLnBrk="1" hangingPunct="1">
              <a:spcBef>
                <a:spcPct val="0"/>
              </a:spcBef>
              <a:spcAft>
                <a:spcPct val="25000"/>
              </a:spcAft>
              <a:buFont typeface="Wingdings" pitchFamily="2" charset="2"/>
              <a:buNone/>
            </a:pPr>
            <a:r>
              <a:rPr lang="en-US" smtClean="0">
                <a:cs typeface="ＭＳ Ｐゴシック"/>
              </a:rPr>
              <a:t>this activity for our team?</a:t>
            </a:r>
          </a:p>
          <a:p>
            <a:pPr eaLnBrk="1" hangingPunct="1">
              <a:spcBef>
                <a:spcPct val="0"/>
              </a:spcBef>
              <a:spcAft>
                <a:spcPct val="25000"/>
              </a:spcAft>
            </a:pPr>
            <a:r>
              <a:rPr lang="en-US" smtClean="0">
                <a:cs typeface="ＭＳ Ｐゴシック"/>
              </a:rPr>
              <a:t>At work, there will always be a plan, but </a:t>
            </a:r>
            <a:br>
              <a:rPr lang="en-US" smtClean="0">
                <a:cs typeface="ＭＳ Ｐゴシック"/>
              </a:rPr>
            </a:br>
            <a:r>
              <a:rPr lang="en-US" smtClean="0">
                <a:cs typeface="ＭＳ Ｐゴシック"/>
              </a:rPr>
              <a:t>Js and Ps frustrate each other with the way they develop and implement plans</a:t>
            </a:r>
          </a:p>
          <a:p>
            <a:pPr eaLnBrk="1" hangingPunct="1"/>
            <a:r>
              <a:rPr lang="en-US" smtClean="0">
                <a:cs typeface="ＭＳ Ｐゴシック"/>
              </a:rPr>
              <a:t>We need to negotiate what’s decided and </a:t>
            </a:r>
            <a:br>
              <a:rPr lang="en-US" smtClean="0">
                <a:cs typeface="ＭＳ Ｐゴシック"/>
              </a:rPr>
            </a:br>
            <a:r>
              <a:rPr lang="en-US" smtClean="0">
                <a:cs typeface="ＭＳ Ｐゴシック"/>
              </a:rPr>
              <a:t>where there is flexibility</a:t>
            </a:r>
          </a:p>
          <a:p>
            <a:pPr eaLnBrk="1" hangingPunct="1"/>
            <a:r>
              <a:rPr lang="en-US" smtClean="0">
                <a:cs typeface="ＭＳ Ｐゴシック"/>
              </a:rPr>
              <a:t>We need to negotiate checkpoints and midcourse corrections</a:t>
            </a:r>
          </a:p>
          <a:p>
            <a:pPr eaLnBrk="1" hangingPunct="1">
              <a:spcAft>
                <a:spcPct val="25000"/>
              </a:spcAft>
              <a:buFont typeface="Wingdings" pitchFamily="2" charset="2"/>
              <a:buNone/>
            </a:pPr>
            <a:endParaRPr lang="en-US" smtClean="0">
              <a:cs typeface="ＭＳ Ｐゴシック"/>
            </a:endParaRPr>
          </a:p>
          <a:p>
            <a:pPr>
              <a:buFont typeface="Wingdings" pitchFamily="2" charset="2"/>
              <a:buNone/>
            </a:pPr>
            <a:endParaRPr lang="en-US" smtClean="0">
              <a:cs typeface="ＭＳ Ｐゴシック"/>
            </a:endParaRPr>
          </a:p>
        </p:txBody>
      </p:sp>
      <p:sp>
        <p:nvSpPr>
          <p:cNvPr id="20484"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EF96C3A4-2E90-4F52-8946-3C088AAAC43A}" type="slidenum">
              <a:rPr lang="en-US" sz="1400" b="1">
                <a:solidFill>
                  <a:srgbClr val="FF6F08"/>
                </a:solidFill>
              </a:rPr>
              <a:pPr algn="ctr"/>
              <a:t>19</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cs typeface="ＭＳ Ｐゴシック"/>
              </a:rPr>
              <a:t>Constructive Use of Differences</a:t>
            </a:r>
          </a:p>
        </p:txBody>
      </p:sp>
      <p:sp>
        <p:nvSpPr>
          <p:cNvPr id="17411" name="Rectangle 3"/>
          <p:cNvSpPr>
            <a:spLocks noGrp="1" noChangeArrowheads="1"/>
          </p:cNvSpPr>
          <p:nvPr>
            <p:ph type="body" idx="1"/>
          </p:nvPr>
        </p:nvSpPr>
        <p:spPr>
          <a:xfrm>
            <a:off x="381000" y="990600"/>
            <a:ext cx="8382000" cy="4419600"/>
          </a:xfrm>
        </p:spPr>
        <p:txBody>
          <a:bodyPr/>
          <a:lstStyle/>
          <a:p>
            <a:pPr marL="0" indent="0" eaLnBrk="1" hangingPunct="1">
              <a:spcBef>
                <a:spcPts val="1200"/>
              </a:spcBef>
              <a:buNone/>
              <a:defRPr/>
            </a:pPr>
            <a:r>
              <a:rPr lang="en-AU" dirty="0" smtClean="0">
                <a:cs typeface="ＭＳ Ｐゴシック"/>
              </a:rPr>
              <a:t>Isabel Myers’ goal for the use of type and the </a:t>
            </a:r>
            <a:r>
              <a:rPr lang="en-US" dirty="0"/>
              <a:t>MBTI</a:t>
            </a:r>
            <a:r>
              <a:rPr lang="en-US" sz="1600" i="1" baseline="92000" dirty="0"/>
              <a:t>®</a:t>
            </a:r>
            <a:r>
              <a:rPr lang="en-AU" dirty="0" smtClean="0">
                <a:cs typeface="ＭＳ Ｐゴシック"/>
              </a:rPr>
              <a:t> instrument:</a:t>
            </a:r>
            <a:endParaRPr lang="en-US" dirty="0" smtClean="0">
              <a:cs typeface="ＭＳ Ｐゴシック"/>
            </a:endParaRPr>
          </a:p>
          <a:p>
            <a:pPr eaLnBrk="1" hangingPunct="1">
              <a:spcBef>
                <a:spcPts val="1200"/>
              </a:spcBef>
              <a:spcAft>
                <a:spcPts val="0"/>
              </a:spcAft>
              <a:defRPr/>
            </a:pPr>
            <a:r>
              <a:rPr lang="en-AU" dirty="0" smtClean="0">
                <a:cs typeface="ＭＳ Ｐゴシック"/>
              </a:rPr>
              <a:t>Becoming aware of differences</a:t>
            </a:r>
            <a:endParaRPr lang="en-US" dirty="0" smtClean="0">
              <a:cs typeface="ＭＳ Ｐゴシック"/>
            </a:endParaRPr>
          </a:p>
          <a:p>
            <a:pPr eaLnBrk="1" hangingPunct="1">
              <a:spcBef>
                <a:spcPts val="1200"/>
              </a:spcBef>
              <a:spcAft>
                <a:spcPts val="0"/>
              </a:spcAft>
              <a:defRPr/>
            </a:pPr>
            <a:r>
              <a:rPr lang="en-AU" dirty="0" smtClean="0">
                <a:cs typeface="ＭＳ Ｐゴシック"/>
              </a:rPr>
              <a:t>Acknowledging the value of differences</a:t>
            </a:r>
          </a:p>
          <a:p>
            <a:pPr eaLnBrk="1" hangingPunct="1">
              <a:spcBef>
                <a:spcPts val="1200"/>
              </a:spcBef>
              <a:spcAft>
                <a:spcPts val="0"/>
              </a:spcAft>
              <a:defRPr/>
            </a:pPr>
            <a:r>
              <a:rPr lang="en-AU" dirty="0" smtClean="0">
                <a:cs typeface="ＭＳ Ｐゴシック"/>
              </a:rPr>
              <a:t>Practicing new </a:t>
            </a:r>
            <a:r>
              <a:rPr lang="en-AU" dirty="0" smtClean="0">
                <a:cs typeface="ＭＳ Ｐゴシック"/>
              </a:rPr>
              <a:t>behaviours</a:t>
            </a:r>
            <a:r>
              <a:rPr lang="en-AU" dirty="0" smtClean="0">
                <a:cs typeface="ＭＳ Ｐゴシック"/>
              </a:rPr>
              <a:t>, seeking out others with differences</a:t>
            </a:r>
            <a:endParaRPr lang="en-US" dirty="0" smtClean="0">
              <a:cs typeface="ＭＳ Ｐゴシック"/>
            </a:endParaRPr>
          </a:p>
          <a:p>
            <a:pPr eaLnBrk="1" hangingPunct="1">
              <a:spcBef>
                <a:spcPts val="1200"/>
              </a:spcBef>
              <a:spcAft>
                <a:spcPts val="0"/>
              </a:spcAft>
              <a:defRPr/>
            </a:pPr>
            <a:r>
              <a:rPr lang="en-AU" dirty="0" smtClean="0">
                <a:cs typeface="ＭＳ Ｐゴシック"/>
              </a:rPr>
              <a:t>Incorporating different perspectives into our </a:t>
            </a:r>
            <a:br>
              <a:rPr lang="en-AU" dirty="0" smtClean="0">
                <a:cs typeface="ＭＳ Ｐゴシック"/>
              </a:rPr>
            </a:br>
            <a:r>
              <a:rPr lang="en-AU" dirty="0" smtClean="0">
                <a:cs typeface="ＭＳ Ｐゴシック"/>
              </a:rPr>
              <a:t>interactions</a:t>
            </a:r>
            <a:endParaRPr lang="en-US" dirty="0" smtClean="0">
              <a:cs typeface="ＭＳ Ｐゴシック"/>
            </a:endParaRPr>
          </a:p>
        </p:txBody>
      </p:sp>
      <p:sp>
        <p:nvSpPr>
          <p:cNvPr id="3076"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2C8B6B88-E9F6-4F0F-8D7F-1004F89E01B3}" type="slidenum">
              <a:rPr lang="en-US" sz="1400" b="1">
                <a:solidFill>
                  <a:srgbClr val="FF6F08"/>
                </a:solidFill>
              </a:rPr>
              <a:pPr algn="ctr"/>
              <a:t>2</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cs typeface="ＭＳ Ｐゴシック"/>
              </a:rPr>
              <a:t>Using Type Information</a:t>
            </a:r>
          </a:p>
        </p:txBody>
      </p:sp>
      <p:sp>
        <p:nvSpPr>
          <p:cNvPr id="21507" name="Content Placeholder 2"/>
          <p:cNvSpPr>
            <a:spLocks noGrp="1"/>
          </p:cNvSpPr>
          <p:nvPr>
            <p:ph idx="1"/>
          </p:nvPr>
        </p:nvSpPr>
        <p:spPr>
          <a:xfrm>
            <a:off x="381000" y="990600"/>
            <a:ext cx="8534400" cy="4876800"/>
          </a:xfrm>
        </p:spPr>
        <p:txBody>
          <a:bodyPr/>
          <a:lstStyle/>
          <a:p>
            <a:pPr marL="0" indent="0">
              <a:spcBef>
                <a:spcPts val="1200"/>
              </a:spcBef>
              <a:buFont typeface="Wingdings" pitchFamily="2" charset="2"/>
              <a:buNone/>
            </a:pPr>
            <a:r>
              <a:rPr lang="en-US" smtClean="0">
                <a:cs typeface="ＭＳ Ｐゴシック"/>
              </a:rPr>
              <a:t>Based on information from the activity, let’s create action plans:</a:t>
            </a:r>
          </a:p>
          <a:p>
            <a:pPr marL="342900" lvl="1" indent="-342900">
              <a:spcBef>
                <a:spcPts val="1200"/>
              </a:spcBef>
              <a:buClr>
                <a:srgbClr val="FF6F08"/>
              </a:buClr>
              <a:buFont typeface="Wingdings" pitchFamily="2" charset="2"/>
              <a:buChar char="§"/>
            </a:pPr>
            <a:r>
              <a:rPr lang="en-US" sz="3200" smtClean="0"/>
              <a:t>What will we do differently?</a:t>
            </a:r>
          </a:p>
          <a:p>
            <a:pPr marL="342900" lvl="1" indent="-342900">
              <a:spcBef>
                <a:spcPts val="1200"/>
              </a:spcBef>
              <a:buClr>
                <a:srgbClr val="FF6F08"/>
              </a:buClr>
              <a:buFont typeface="Wingdings" pitchFamily="2" charset="2"/>
              <a:buChar char="§"/>
            </a:pPr>
            <a:r>
              <a:rPr lang="en-US" sz="3200" smtClean="0"/>
              <a:t>How and when will we do it?</a:t>
            </a:r>
          </a:p>
          <a:p>
            <a:pPr marL="342900" lvl="1" indent="-342900">
              <a:spcBef>
                <a:spcPts val="1200"/>
              </a:spcBef>
              <a:buClr>
                <a:srgbClr val="FF6F08"/>
              </a:buClr>
              <a:buFont typeface="Wingdings" pitchFamily="2" charset="2"/>
              <a:buChar char="§"/>
            </a:pPr>
            <a:r>
              <a:rPr lang="en-US" sz="3200" smtClean="0"/>
              <a:t>Who will take responsibility for championing it?</a:t>
            </a:r>
          </a:p>
          <a:p>
            <a:pPr marL="342900" lvl="1" indent="-342900">
              <a:spcBef>
                <a:spcPts val="1200"/>
              </a:spcBef>
              <a:buClr>
                <a:srgbClr val="FF6F08"/>
              </a:buClr>
              <a:buFont typeface="Wingdings" pitchFamily="2" charset="2"/>
              <a:buChar char="§"/>
            </a:pPr>
            <a:r>
              <a:rPr lang="en-US" sz="3200" smtClean="0"/>
              <a:t>When/how will we check to see if it is working and make necessary modifications?</a:t>
            </a:r>
          </a:p>
          <a:p>
            <a:pPr marL="0" indent="0"/>
            <a:endParaRPr lang="en-US" smtClean="0">
              <a:cs typeface="ＭＳ Ｐゴシック"/>
            </a:endParaRPr>
          </a:p>
        </p:txBody>
      </p:sp>
      <p:sp>
        <p:nvSpPr>
          <p:cNvPr id="21508"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1B81AF59-3B1F-4377-A249-BF1B261AF75D}" type="slidenum">
              <a:rPr lang="en-US" sz="1400" b="1">
                <a:solidFill>
                  <a:srgbClr val="FF6F08"/>
                </a:solidFill>
              </a:rPr>
              <a:pPr algn="ctr"/>
              <a:t>20</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81000" y="152400"/>
            <a:ext cx="8610600" cy="609600"/>
          </a:xfrm>
        </p:spPr>
        <p:txBody>
          <a:bodyPr/>
          <a:lstStyle/>
          <a:p>
            <a:r>
              <a:rPr lang="en-US" sz="4300" smtClean="0">
                <a:cs typeface="ＭＳ Ｐゴシック"/>
              </a:rPr>
              <a:t>Recap: Constructive Use of Differences</a:t>
            </a:r>
          </a:p>
        </p:txBody>
      </p:sp>
      <p:sp>
        <p:nvSpPr>
          <p:cNvPr id="22531" name="Content Placeholder 2"/>
          <p:cNvSpPr>
            <a:spLocks noGrp="1"/>
          </p:cNvSpPr>
          <p:nvPr>
            <p:ph idx="1"/>
          </p:nvPr>
        </p:nvSpPr>
        <p:spPr/>
        <p:txBody>
          <a:bodyPr/>
          <a:lstStyle/>
          <a:p>
            <a:pPr marL="0" indent="0">
              <a:spcBef>
                <a:spcPts val="1200"/>
              </a:spcBef>
              <a:buFont typeface="Wingdings" pitchFamily="2" charset="2"/>
              <a:buNone/>
            </a:pPr>
            <a:r>
              <a:rPr lang="en-US" dirty="0" smtClean="0">
                <a:cs typeface="ＭＳ Ｐゴシック"/>
              </a:rPr>
              <a:t>Improve team performance by:</a:t>
            </a:r>
          </a:p>
          <a:p>
            <a:pPr marL="342900" lvl="1" indent="-342900">
              <a:spcBef>
                <a:spcPts val="1200"/>
              </a:spcBef>
              <a:buClr>
                <a:srgbClr val="FF6F08"/>
              </a:buClr>
              <a:buFont typeface="Wingdings" pitchFamily="2" charset="2"/>
              <a:buChar char="§"/>
            </a:pPr>
            <a:r>
              <a:rPr lang="en-AU" sz="3200" dirty="0" smtClean="0"/>
              <a:t>Becoming aware of differences</a:t>
            </a:r>
            <a:endParaRPr lang="en-US" sz="3200" dirty="0" smtClean="0"/>
          </a:p>
          <a:p>
            <a:pPr marL="342900" lvl="1" indent="-342900">
              <a:spcBef>
                <a:spcPts val="1200"/>
              </a:spcBef>
              <a:buClr>
                <a:srgbClr val="FF6F08"/>
              </a:buClr>
              <a:buFont typeface="Wingdings" pitchFamily="2" charset="2"/>
              <a:buChar char="§"/>
            </a:pPr>
            <a:r>
              <a:rPr lang="en-AU" sz="3200" dirty="0" smtClean="0"/>
              <a:t>Acknowledging the value of differences</a:t>
            </a:r>
            <a:endParaRPr lang="en-US" sz="3200" dirty="0" smtClean="0"/>
          </a:p>
          <a:p>
            <a:pPr marL="342900" lvl="1" indent="-342900">
              <a:spcBef>
                <a:spcPts val="1200"/>
              </a:spcBef>
              <a:buClr>
                <a:srgbClr val="FF6F08"/>
              </a:buClr>
              <a:buFont typeface="Wingdings" pitchFamily="2" charset="2"/>
              <a:buChar char="§"/>
            </a:pPr>
            <a:r>
              <a:rPr lang="en-AU" sz="3200" dirty="0" smtClean="0"/>
              <a:t>Practicing new </a:t>
            </a:r>
            <a:r>
              <a:rPr lang="en-AU" sz="3200" dirty="0" smtClean="0"/>
              <a:t>behaviours</a:t>
            </a:r>
            <a:r>
              <a:rPr lang="en-AU" sz="3200" dirty="0" smtClean="0"/>
              <a:t>, seeking out others with differences</a:t>
            </a:r>
            <a:endParaRPr lang="en-US" sz="3200" dirty="0" smtClean="0"/>
          </a:p>
          <a:p>
            <a:pPr marL="342900" lvl="1" indent="-342900">
              <a:spcBef>
                <a:spcPts val="1200"/>
              </a:spcBef>
              <a:buClr>
                <a:srgbClr val="FF6F08"/>
              </a:buClr>
              <a:buFont typeface="Wingdings" pitchFamily="2" charset="2"/>
              <a:buChar char="§"/>
            </a:pPr>
            <a:r>
              <a:rPr lang="en-AU" sz="3200" dirty="0" smtClean="0"/>
              <a:t>Incorporating different perspectives into our </a:t>
            </a:r>
            <a:br>
              <a:rPr lang="en-AU" sz="3200" dirty="0" smtClean="0"/>
            </a:br>
            <a:r>
              <a:rPr lang="en-US" sz="3200" dirty="0" smtClean="0"/>
              <a:t>interactions</a:t>
            </a:r>
          </a:p>
          <a:p>
            <a:pPr marL="342900" lvl="1" indent="-342900">
              <a:spcBef>
                <a:spcPts val="1875"/>
              </a:spcBef>
              <a:buClr>
                <a:srgbClr val="FF6F08"/>
              </a:buClr>
              <a:buFont typeface="Wingdings" pitchFamily="2" charset="2"/>
              <a:buChar char="§"/>
            </a:pPr>
            <a:endParaRPr lang="en-US" dirty="0" smtClean="0"/>
          </a:p>
          <a:p>
            <a:pPr marL="0" indent="0"/>
            <a:endParaRPr lang="en-US" dirty="0" smtClean="0">
              <a:cs typeface="ＭＳ Ｐゴシック"/>
            </a:endParaRPr>
          </a:p>
        </p:txBody>
      </p:sp>
      <p:sp>
        <p:nvSpPr>
          <p:cNvPr id="22532"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03454864-B28B-44BC-91CB-3B795D252D88}" type="slidenum">
              <a:rPr lang="en-US" sz="1400" b="1">
                <a:solidFill>
                  <a:srgbClr val="FF6F08"/>
                </a:solidFill>
              </a:rPr>
              <a:pPr algn="ctr"/>
              <a:t>21</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flipH="1">
            <a:off x="381000" y="2286000"/>
            <a:ext cx="8382000" cy="96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Font typeface="Wingdings" pitchFamily="2" charset="2"/>
              <a:buNone/>
            </a:pPr>
            <a:endParaRPr lang="en-US" sz="2000"/>
          </a:p>
          <a:p>
            <a:pPr algn="ctr" eaLnBrk="1" hangingPunct="1">
              <a:lnSpc>
                <a:spcPct val="80000"/>
              </a:lnSpc>
              <a:buFont typeface="Wingdings" pitchFamily="2" charset="2"/>
              <a:buNone/>
            </a:pPr>
            <a:r>
              <a:rPr lang="en-US" sz="4400" b="1" i="1">
                <a:solidFill>
                  <a:srgbClr val="207984"/>
                </a:solidFill>
              </a:rPr>
              <a:t>Thank you!</a:t>
            </a:r>
            <a:endParaRPr lang="en-US" sz="4400" b="1">
              <a:solidFill>
                <a:srgbClr val="207984"/>
              </a:solidFill>
            </a:endParaRPr>
          </a:p>
        </p:txBody>
      </p:sp>
      <p:sp>
        <p:nvSpPr>
          <p:cNvPr id="23555"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1798C719-9426-4F1A-9C5A-32E6AF81D4E2}" type="slidenum">
              <a:rPr lang="en-US" sz="1400" b="1">
                <a:solidFill>
                  <a:srgbClr val="FF6F08"/>
                </a:solidFill>
              </a:rPr>
              <a:pPr algn="ctr"/>
              <a:t>22</a:t>
            </a:fld>
            <a:endParaRPr lang="en-US" sz="1400" b="1">
              <a:solidFill>
                <a:srgbClr val="FF6F08"/>
              </a:solidFill>
            </a:endParaRPr>
          </a:p>
        </p:txBody>
      </p:sp>
      <p:sp>
        <p:nvSpPr>
          <p:cNvPr id="23556" name="Rectangle 5"/>
          <p:cNvSpPr>
            <a:spLocks noChangeArrowheads="1"/>
          </p:cNvSpPr>
          <p:nvPr/>
        </p:nvSpPr>
        <p:spPr bwMode="auto">
          <a:xfrm>
            <a:off x="228600" y="762000"/>
            <a:ext cx="8686800" cy="15240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cs typeface="ＭＳ Ｐゴシック"/>
              </a:rPr>
              <a:t>Negotiating Differences</a:t>
            </a:r>
          </a:p>
        </p:txBody>
      </p:sp>
      <p:sp>
        <p:nvSpPr>
          <p:cNvPr id="19459" name="Rectangle 3"/>
          <p:cNvSpPr>
            <a:spLocks noGrp="1" noChangeArrowheads="1"/>
          </p:cNvSpPr>
          <p:nvPr>
            <p:ph type="body" idx="1"/>
          </p:nvPr>
        </p:nvSpPr>
        <p:spPr/>
        <p:txBody>
          <a:bodyPr/>
          <a:lstStyle/>
          <a:p>
            <a:pPr marL="0" indent="0" eaLnBrk="1" hangingPunct="1">
              <a:spcAft>
                <a:spcPct val="25000"/>
              </a:spcAft>
              <a:buFont typeface="Wingdings" pitchFamily="2" charset="2"/>
              <a:buNone/>
              <a:defRPr/>
            </a:pPr>
            <a:r>
              <a:rPr lang="en-US" dirty="0" smtClean="0">
                <a:cs typeface="ＭＳ Ｐゴシック"/>
              </a:rPr>
              <a:t>Next we will do some activities using type to help the team negotiate differences.</a:t>
            </a:r>
          </a:p>
          <a:p>
            <a:pPr marL="346075" indent="-346075" eaLnBrk="1" hangingPunct="1">
              <a:spcAft>
                <a:spcPct val="50000"/>
              </a:spcAft>
              <a:defRPr/>
            </a:pPr>
            <a:r>
              <a:rPr lang="en-US" dirty="0" smtClean="0">
                <a:cs typeface="ＭＳ Ｐゴシック"/>
              </a:rPr>
              <a:t>Capture agreements during the activity</a:t>
            </a:r>
          </a:p>
          <a:p>
            <a:pPr marL="342900" lvl="1" indent="-342900" eaLnBrk="1" hangingPunct="1">
              <a:spcAft>
                <a:spcPct val="50000"/>
              </a:spcAft>
              <a:buClr>
                <a:srgbClr val="FF6F08"/>
              </a:buClr>
              <a:buFont typeface="Wingdings" pitchFamily="2" charset="2"/>
              <a:buChar char="§"/>
              <a:defRPr/>
            </a:pPr>
            <a:r>
              <a:rPr lang="en-US" sz="3200" dirty="0" smtClean="0"/>
              <a:t>Create action plans—what will we do, </a:t>
            </a:r>
            <a:br>
              <a:rPr lang="en-US" sz="3200" dirty="0" smtClean="0"/>
            </a:br>
            <a:r>
              <a:rPr lang="en-US" sz="3200" dirty="0" smtClean="0"/>
              <a:t>when will we do it, who will take responsibility?</a:t>
            </a:r>
          </a:p>
        </p:txBody>
      </p:sp>
      <p:sp>
        <p:nvSpPr>
          <p:cNvPr id="4100"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7A0DA2C7-1A05-4C7B-8745-D43F590148AC}" type="slidenum">
              <a:rPr lang="en-US" sz="1400" b="1">
                <a:solidFill>
                  <a:srgbClr val="FF6F08"/>
                </a:solidFill>
              </a:rPr>
              <a:pPr algn="ctr"/>
              <a:t>3</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cs typeface="ＭＳ Ｐゴシック"/>
              </a:rPr>
              <a:t>E–I Splitting Activity</a:t>
            </a:r>
          </a:p>
        </p:txBody>
      </p:sp>
      <p:sp>
        <p:nvSpPr>
          <p:cNvPr id="21507" name="Content Placeholder 2"/>
          <p:cNvSpPr>
            <a:spLocks noGrp="1"/>
          </p:cNvSpPr>
          <p:nvPr>
            <p:ph idx="1"/>
          </p:nvPr>
        </p:nvSpPr>
        <p:spPr/>
        <p:txBody>
          <a:bodyPr/>
          <a:lstStyle/>
          <a:p>
            <a:pPr marL="0" indent="0" eaLnBrk="1" hangingPunct="1">
              <a:spcAft>
                <a:spcPct val="25000"/>
              </a:spcAft>
              <a:buFont typeface="Wingdings" pitchFamily="2" charset="2"/>
              <a:buNone/>
              <a:defRPr/>
            </a:pPr>
            <a:r>
              <a:rPr lang="en-US" dirty="0" smtClean="0">
                <a:cs typeface="ＭＳ Ｐゴシック"/>
              </a:rPr>
              <a:t>Form groups of all </a:t>
            </a:r>
            <a:r>
              <a:rPr lang="en-US" b="1" dirty="0" err="1" smtClean="0">
                <a:solidFill>
                  <a:srgbClr val="207984"/>
                </a:solidFill>
                <a:cs typeface="ＭＳ Ｐゴシック"/>
              </a:rPr>
              <a:t>E</a:t>
            </a:r>
            <a:r>
              <a:rPr lang="en-US" dirty="0" err="1" smtClean="0">
                <a:cs typeface="ＭＳ Ｐゴシック"/>
              </a:rPr>
              <a:t>s</a:t>
            </a:r>
            <a:r>
              <a:rPr lang="en-US" dirty="0" smtClean="0">
                <a:cs typeface="ＭＳ Ｐゴシック"/>
              </a:rPr>
              <a:t> and all </a:t>
            </a:r>
            <a:r>
              <a:rPr lang="en-US" b="1" dirty="0" smtClean="0">
                <a:solidFill>
                  <a:srgbClr val="207984"/>
                </a:solidFill>
                <a:cs typeface="ＭＳ Ｐゴシック"/>
              </a:rPr>
              <a:t>I</a:t>
            </a:r>
            <a:r>
              <a:rPr lang="en-US" dirty="0" smtClean="0">
                <a:cs typeface="ＭＳ Ｐゴシック"/>
              </a:rPr>
              <a:t>s</a:t>
            </a:r>
          </a:p>
          <a:p>
            <a:pPr eaLnBrk="1" hangingPunct="1">
              <a:spcAft>
                <a:spcPct val="25000"/>
              </a:spcAft>
              <a:defRPr/>
            </a:pPr>
            <a:r>
              <a:rPr lang="en-US" dirty="0" smtClean="0">
                <a:cs typeface="ＭＳ Ｐゴシック"/>
              </a:rPr>
              <a:t>In your group, create three questions that you want to ask your opposite types to help you understand them better </a:t>
            </a:r>
            <a:r>
              <a:rPr lang="en-US" sz="2800" dirty="0" smtClean="0">
                <a:solidFill>
                  <a:srgbClr val="207984"/>
                </a:solidFill>
                <a:cs typeface="ＭＳ Ｐゴシック"/>
              </a:rPr>
              <a:t>(5 minutes)</a:t>
            </a:r>
          </a:p>
          <a:p>
            <a:pPr eaLnBrk="1" hangingPunct="1">
              <a:spcAft>
                <a:spcPct val="25000"/>
              </a:spcAft>
              <a:defRPr/>
            </a:pPr>
            <a:r>
              <a:rPr lang="en-US" dirty="0" smtClean="0">
                <a:cs typeface="ＭＳ Ｐゴシック"/>
              </a:rPr>
              <a:t>Select a spokesperson to ask the questions</a:t>
            </a:r>
          </a:p>
        </p:txBody>
      </p:sp>
      <p:sp>
        <p:nvSpPr>
          <p:cNvPr id="5124"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A88AE7A4-2C29-4AB7-A56A-B9782AB3B81A}" type="slidenum">
              <a:rPr lang="en-US" sz="1400" b="1">
                <a:solidFill>
                  <a:srgbClr val="FF6F08"/>
                </a:solidFill>
              </a:rPr>
              <a:pPr algn="ctr"/>
              <a:t>4</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cs typeface="ＭＳ Ｐゴシック"/>
              </a:rPr>
              <a:t>Meet with Your Opposite Types</a:t>
            </a:r>
          </a:p>
        </p:txBody>
      </p:sp>
      <p:sp>
        <p:nvSpPr>
          <p:cNvPr id="6147" name="Content Placeholder 2"/>
          <p:cNvSpPr>
            <a:spLocks noGrp="1"/>
          </p:cNvSpPr>
          <p:nvPr>
            <p:ph idx="1"/>
          </p:nvPr>
        </p:nvSpPr>
        <p:spPr/>
        <p:txBody>
          <a:bodyPr/>
          <a:lstStyle/>
          <a:p>
            <a:pPr eaLnBrk="1" hangingPunct="1">
              <a:spcBef>
                <a:spcPts val="1963"/>
              </a:spcBef>
            </a:pPr>
            <a:r>
              <a:rPr lang="en-US" dirty="0" smtClean="0">
                <a:cs typeface="ＭＳ Ｐゴシック"/>
              </a:rPr>
              <a:t>Take turns asking your questions and listening to the responses</a:t>
            </a:r>
          </a:p>
          <a:p>
            <a:pPr eaLnBrk="1" hangingPunct="1">
              <a:spcBef>
                <a:spcPts val="1963"/>
              </a:spcBef>
            </a:pPr>
            <a:r>
              <a:rPr lang="en-US" dirty="0" smtClean="0">
                <a:cs typeface="ＭＳ Ｐゴシック"/>
              </a:rPr>
              <a:t>Ask </a:t>
            </a:r>
            <a:r>
              <a:rPr lang="en-US" b="1" dirty="0" smtClean="0">
                <a:solidFill>
                  <a:srgbClr val="207984"/>
                </a:solidFill>
                <a:cs typeface="ＭＳ Ｐゴシック"/>
              </a:rPr>
              <a:t>clarifying</a:t>
            </a:r>
            <a:r>
              <a:rPr lang="en-US" dirty="0" smtClean="0">
                <a:cs typeface="ＭＳ Ｐゴシック"/>
              </a:rPr>
              <a:t> questions to be sure you understand the responses</a:t>
            </a:r>
          </a:p>
        </p:txBody>
      </p:sp>
      <p:sp>
        <p:nvSpPr>
          <p:cNvPr id="6148"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D30A9759-95B2-4CC4-BF2E-B70E5857EC4B}" type="slidenum">
              <a:rPr lang="en-US" sz="1400" b="1">
                <a:solidFill>
                  <a:srgbClr val="FF6F08"/>
                </a:solidFill>
              </a:rPr>
              <a:pPr algn="ctr"/>
              <a:t>5</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cs typeface="ＭＳ Ｐゴシック"/>
              </a:rPr>
              <a:t>E–I Splitting Activity </a:t>
            </a:r>
            <a:r>
              <a:rPr lang="en-US" sz="2400" smtClean="0">
                <a:cs typeface="ＭＳ Ｐゴシック"/>
              </a:rPr>
              <a:t>(cont.)</a:t>
            </a:r>
          </a:p>
        </p:txBody>
      </p:sp>
      <p:sp>
        <p:nvSpPr>
          <p:cNvPr id="7171" name="Content Placeholder 2"/>
          <p:cNvSpPr>
            <a:spLocks noGrp="1"/>
          </p:cNvSpPr>
          <p:nvPr>
            <p:ph idx="1"/>
          </p:nvPr>
        </p:nvSpPr>
        <p:spPr/>
        <p:txBody>
          <a:bodyPr/>
          <a:lstStyle/>
          <a:p>
            <a:pPr marL="0" indent="0" eaLnBrk="1" hangingPunct="1">
              <a:spcBef>
                <a:spcPct val="0"/>
              </a:spcBef>
              <a:buFont typeface="Wingdings" pitchFamily="2" charset="2"/>
              <a:buNone/>
            </a:pPr>
            <a:r>
              <a:rPr lang="en-US" smtClean="0">
                <a:cs typeface="ＭＳ Ｐゴシック"/>
              </a:rPr>
              <a:t>What are some of the </a:t>
            </a:r>
            <a:r>
              <a:rPr lang="en-US" b="1" smtClean="0">
                <a:solidFill>
                  <a:srgbClr val="207984"/>
                </a:solidFill>
                <a:cs typeface="ＭＳ Ｐゴシック"/>
              </a:rPr>
              <a:t>differences</a:t>
            </a:r>
            <a:r>
              <a:rPr lang="en-US" smtClean="0">
                <a:solidFill>
                  <a:srgbClr val="207984"/>
                </a:solidFill>
                <a:cs typeface="ＭＳ Ｐゴシック"/>
              </a:rPr>
              <a:t> </a:t>
            </a:r>
            <a:r>
              <a:rPr lang="en-US" smtClean="0">
                <a:cs typeface="ＭＳ Ｐゴシック"/>
              </a:rPr>
              <a:t>you </a:t>
            </a:r>
            <a:br>
              <a:rPr lang="en-US" smtClean="0">
                <a:cs typeface="ＭＳ Ｐゴシック"/>
              </a:rPr>
            </a:br>
            <a:r>
              <a:rPr lang="en-US" smtClean="0">
                <a:cs typeface="ＭＳ Ｐゴシック"/>
              </a:rPr>
              <a:t>notice between the opposite preferences?</a:t>
            </a:r>
          </a:p>
        </p:txBody>
      </p:sp>
      <p:sp>
        <p:nvSpPr>
          <p:cNvPr id="7172"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BA2AD195-FD08-45D0-BEFC-9F649890C9BE}" type="slidenum">
              <a:rPr lang="en-US" sz="1400" b="1">
                <a:solidFill>
                  <a:srgbClr val="FF6F08"/>
                </a:solidFill>
              </a:rPr>
              <a:pPr algn="ctr"/>
              <a:t>6</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cs typeface="ＭＳ Ｐゴシック"/>
              </a:rPr>
              <a:t>Typical Differences</a:t>
            </a:r>
          </a:p>
        </p:txBody>
      </p:sp>
      <p:sp>
        <p:nvSpPr>
          <p:cNvPr id="8195" name="Content Placeholder 2"/>
          <p:cNvSpPr>
            <a:spLocks noGrp="1"/>
          </p:cNvSpPr>
          <p:nvPr>
            <p:ph idx="1"/>
          </p:nvPr>
        </p:nvSpPr>
        <p:spPr>
          <a:xfrm>
            <a:off x="381000" y="990600"/>
            <a:ext cx="3886200" cy="4876800"/>
          </a:xfrm>
        </p:spPr>
        <p:txBody>
          <a:bodyPr/>
          <a:lstStyle/>
          <a:p>
            <a:pPr eaLnBrk="1" hangingPunct="1">
              <a:spcBef>
                <a:spcPts val="1200"/>
              </a:spcBef>
              <a:buFont typeface="Wingdings" pitchFamily="2" charset="2"/>
              <a:buNone/>
            </a:pPr>
            <a:r>
              <a:rPr lang="en-US" sz="2400" b="1" dirty="0" smtClean="0">
                <a:cs typeface="ＭＳ Ｐゴシック"/>
              </a:rPr>
              <a:t>E groups may</a:t>
            </a:r>
          </a:p>
          <a:p>
            <a:pPr eaLnBrk="1" hangingPunct="1">
              <a:spcBef>
                <a:spcPts val="1200"/>
              </a:spcBef>
            </a:pPr>
            <a:r>
              <a:rPr lang="en-US" sz="2400" dirty="0" smtClean="0">
                <a:cs typeface="ＭＳ Ｐゴシック"/>
              </a:rPr>
              <a:t>Talk more, show energy and enthusiasm</a:t>
            </a:r>
          </a:p>
          <a:p>
            <a:pPr eaLnBrk="1" hangingPunct="1">
              <a:spcBef>
                <a:spcPts val="1200"/>
              </a:spcBef>
            </a:pPr>
            <a:r>
              <a:rPr lang="en-US" sz="2400" dirty="0" smtClean="0">
                <a:cs typeface="ＭＳ Ｐゴシック"/>
              </a:rPr>
              <a:t>Respond to questions immediately</a:t>
            </a:r>
          </a:p>
          <a:p>
            <a:pPr eaLnBrk="1" hangingPunct="1">
              <a:spcBef>
                <a:spcPts val="1200"/>
              </a:spcBef>
            </a:pPr>
            <a:r>
              <a:rPr lang="en-US" sz="2400" dirty="0" smtClean="0">
                <a:cs typeface="ＭＳ Ｐゴシック"/>
              </a:rPr>
              <a:t>Interrupt</a:t>
            </a:r>
          </a:p>
          <a:p>
            <a:pPr eaLnBrk="1" hangingPunct="1">
              <a:spcBef>
                <a:spcPts val="1200"/>
              </a:spcBef>
            </a:pPr>
            <a:r>
              <a:rPr lang="en-US" sz="2400" dirty="0"/>
              <a:t>P</a:t>
            </a:r>
            <a:r>
              <a:rPr lang="en-US" sz="2400" dirty="0" smtClean="0"/>
              <a:t>rovide</a:t>
            </a:r>
            <a:r>
              <a:rPr lang="en-US" sz="2400" dirty="0" smtClean="0">
                <a:cs typeface="ＭＳ Ｐゴシック"/>
              </a:rPr>
              <a:t> </a:t>
            </a:r>
            <a:r>
              <a:rPr lang="en-US" sz="2400" dirty="0" smtClean="0">
                <a:cs typeface="ＭＳ Ｐゴシック"/>
              </a:rPr>
              <a:t>nonverbal information—gestures, etc.</a:t>
            </a:r>
          </a:p>
          <a:p>
            <a:endParaRPr lang="en-US" dirty="0" smtClean="0">
              <a:cs typeface="ＭＳ Ｐゴシック"/>
            </a:endParaRPr>
          </a:p>
        </p:txBody>
      </p:sp>
      <p:sp>
        <p:nvSpPr>
          <p:cNvPr id="8196"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3FB52F51-4366-4288-BCDC-46A611831F03}" type="slidenum">
              <a:rPr lang="en-US" sz="1400" b="1">
                <a:solidFill>
                  <a:srgbClr val="FF6F08"/>
                </a:solidFill>
              </a:rPr>
              <a:pPr algn="ctr"/>
              <a:t>7</a:t>
            </a:fld>
            <a:endParaRPr lang="en-US" sz="1400" b="1">
              <a:solidFill>
                <a:srgbClr val="FF6F08"/>
              </a:solidFill>
            </a:endParaRPr>
          </a:p>
        </p:txBody>
      </p:sp>
      <p:sp>
        <p:nvSpPr>
          <p:cNvPr id="8197" name="Content Placeholder 2"/>
          <p:cNvSpPr txBox="1">
            <a:spLocks/>
          </p:cNvSpPr>
          <p:nvPr/>
        </p:nvSpPr>
        <p:spPr bwMode="auto">
          <a:xfrm>
            <a:off x="4800600" y="990600"/>
            <a:ext cx="3886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Arial" pitchFamily="34" charset="0"/>
                <a:ea typeface="ＭＳ Ｐゴシック"/>
                <a:cs typeface="ＭＳ Ｐゴシック"/>
              </a:defRPr>
            </a:lvl1pPr>
            <a:lvl2pPr marL="742950" indent="-285750">
              <a:defRPr sz="2400">
                <a:solidFill>
                  <a:schemeClr val="tx1"/>
                </a:solidFill>
                <a:latin typeface="Arial" pitchFamily="34" charset="0"/>
                <a:ea typeface="ＭＳ Ｐゴシック"/>
                <a:cs typeface="ＭＳ Ｐゴシック"/>
              </a:defRPr>
            </a:lvl2pPr>
            <a:lvl3pPr marL="1143000" indent="-228600">
              <a:defRPr sz="2400">
                <a:solidFill>
                  <a:schemeClr val="tx1"/>
                </a:solidFill>
                <a:latin typeface="Arial" pitchFamily="34" charset="0"/>
                <a:ea typeface="ＭＳ Ｐゴシック"/>
                <a:cs typeface="ＭＳ Ｐゴシック"/>
              </a:defRPr>
            </a:lvl3pPr>
            <a:lvl4pPr marL="1600200" indent="-228600">
              <a:defRPr sz="2400">
                <a:solidFill>
                  <a:schemeClr val="tx1"/>
                </a:solidFill>
                <a:latin typeface="Arial" pitchFamily="34" charset="0"/>
                <a:ea typeface="ＭＳ Ｐゴシック"/>
                <a:cs typeface="ＭＳ Ｐゴシック"/>
              </a:defRPr>
            </a:lvl4pPr>
            <a:lvl5pPr marL="2057400" indent="-228600">
              <a:defRPr sz="2400">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pPr eaLnBrk="1" hangingPunct="1">
              <a:spcBef>
                <a:spcPts val="1200"/>
              </a:spcBef>
              <a:buClr>
                <a:srgbClr val="FF6F08"/>
              </a:buClr>
              <a:buFont typeface="Wingdings" pitchFamily="2" charset="2"/>
              <a:buNone/>
            </a:pPr>
            <a:r>
              <a:rPr lang="en-US" b="1" dirty="0"/>
              <a:t>I groups may</a:t>
            </a:r>
          </a:p>
          <a:p>
            <a:pPr eaLnBrk="1" hangingPunct="1">
              <a:spcBef>
                <a:spcPts val="1200"/>
              </a:spcBef>
              <a:buClr>
                <a:srgbClr val="FF6F08"/>
              </a:buClr>
              <a:buFont typeface="Wingdings" pitchFamily="2" charset="2"/>
              <a:buChar char="§"/>
            </a:pPr>
            <a:r>
              <a:rPr lang="en-US" dirty="0"/>
              <a:t>Reflect more, be quieter, keep enthusiasm inside</a:t>
            </a:r>
          </a:p>
          <a:p>
            <a:pPr eaLnBrk="1" hangingPunct="1">
              <a:spcBef>
                <a:spcPts val="1200"/>
              </a:spcBef>
              <a:buClr>
                <a:srgbClr val="FF6F08"/>
              </a:buClr>
              <a:buFont typeface="Wingdings" pitchFamily="2" charset="2"/>
              <a:buChar char="§"/>
            </a:pPr>
            <a:r>
              <a:rPr lang="en-US" dirty="0"/>
              <a:t>Reflect before responding to questions</a:t>
            </a:r>
          </a:p>
          <a:p>
            <a:pPr eaLnBrk="1" hangingPunct="1">
              <a:spcBef>
                <a:spcPts val="1200"/>
              </a:spcBef>
              <a:buClr>
                <a:srgbClr val="FF6F08"/>
              </a:buClr>
              <a:buFont typeface="Wingdings" pitchFamily="2" charset="2"/>
              <a:buChar char="§"/>
            </a:pPr>
            <a:r>
              <a:rPr lang="en-US" dirty="0"/>
              <a:t>Wait for space</a:t>
            </a:r>
          </a:p>
          <a:p>
            <a:pPr eaLnBrk="1" hangingPunct="1">
              <a:spcBef>
                <a:spcPts val="1200"/>
              </a:spcBef>
              <a:buClr>
                <a:srgbClr val="FF6F08"/>
              </a:buClr>
              <a:buFont typeface="Wingdings" pitchFamily="2" charset="2"/>
              <a:buChar char="§"/>
            </a:pPr>
            <a:r>
              <a:rPr lang="en-US" dirty="0"/>
              <a:t>Be more contained, harder to read (reactions are </a:t>
            </a:r>
            <a:r>
              <a:rPr lang="en-US" dirty="0" smtClean="0"/>
              <a:t>inside)</a:t>
            </a:r>
            <a:endParaRPr lang="en-US" dirty="0"/>
          </a:p>
          <a:p>
            <a:pPr eaLnBrk="1" hangingPunct="1">
              <a:spcBef>
                <a:spcPct val="20000"/>
              </a:spcBef>
              <a:buClr>
                <a:srgbClr val="FF6F08"/>
              </a:buClr>
            </a:pPr>
            <a:endParaRPr lang="en-US" dirty="0"/>
          </a:p>
          <a:p>
            <a:pPr>
              <a:spcBef>
                <a:spcPct val="20000"/>
              </a:spcBef>
              <a:buClr>
                <a:srgbClr val="FF6F08"/>
              </a:buClr>
              <a:buFont typeface="Wingdings" pitchFamily="2" charset="2"/>
              <a:buChar char="§"/>
            </a:pP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cs typeface="ＭＳ Ｐゴシック"/>
              </a:rPr>
              <a:t>E–I Splitting Activity </a:t>
            </a:r>
            <a:r>
              <a:rPr lang="en-US" sz="2400" dirty="0" smtClean="0">
                <a:cs typeface="ＭＳ Ｐゴシック"/>
              </a:rPr>
              <a:t>(cont.)</a:t>
            </a:r>
          </a:p>
        </p:txBody>
      </p:sp>
      <p:sp>
        <p:nvSpPr>
          <p:cNvPr id="9219" name="Content Placeholder 2"/>
          <p:cNvSpPr>
            <a:spLocks noGrp="1"/>
          </p:cNvSpPr>
          <p:nvPr>
            <p:ph idx="1"/>
          </p:nvPr>
        </p:nvSpPr>
        <p:spPr/>
        <p:txBody>
          <a:bodyPr/>
          <a:lstStyle/>
          <a:p>
            <a:pPr eaLnBrk="1" hangingPunct="1">
              <a:spcBef>
                <a:spcPts val="1363"/>
              </a:spcBef>
            </a:pPr>
            <a:r>
              <a:rPr lang="en-US" dirty="0" smtClean="0">
                <a:cs typeface="ＭＳ Ｐゴシック"/>
              </a:rPr>
              <a:t>What are the implications and applications of this activity for our team?</a:t>
            </a:r>
          </a:p>
          <a:p>
            <a:pPr lvl="1" eaLnBrk="1" hangingPunct="1">
              <a:spcAft>
                <a:spcPct val="25000"/>
              </a:spcAft>
            </a:pPr>
            <a:r>
              <a:rPr lang="en-US" dirty="0" smtClean="0"/>
              <a:t>Communication challenges?</a:t>
            </a:r>
          </a:p>
          <a:p>
            <a:pPr lvl="1" eaLnBrk="1" hangingPunct="1">
              <a:spcAft>
                <a:spcPct val="25000"/>
              </a:spcAft>
            </a:pPr>
            <a:r>
              <a:rPr lang="en-US" dirty="0" smtClean="0"/>
              <a:t>Misunderstanding between the two types?</a:t>
            </a:r>
          </a:p>
          <a:p>
            <a:pPr eaLnBrk="1" hangingPunct="1">
              <a:spcBef>
                <a:spcPts val="1363"/>
              </a:spcBef>
            </a:pPr>
            <a:r>
              <a:rPr lang="en-US" dirty="0" smtClean="0">
                <a:cs typeface="ＭＳ Ｐゴシック"/>
              </a:rPr>
              <a:t>How do these differences affect our team?</a:t>
            </a:r>
          </a:p>
          <a:p>
            <a:pPr lvl="1" eaLnBrk="1" hangingPunct="1">
              <a:spcAft>
                <a:spcPct val="25000"/>
              </a:spcAft>
            </a:pPr>
            <a:r>
              <a:rPr lang="en-US" dirty="0" smtClean="0"/>
              <a:t>Our interactions at work?</a:t>
            </a:r>
          </a:p>
          <a:p>
            <a:pPr lvl="1" eaLnBrk="1" hangingPunct="1">
              <a:spcAft>
                <a:spcPct val="25000"/>
              </a:spcAft>
            </a:pPr>
            <a:r>
              <a:rPr lang="en-US" dirty="0" smtClean="0"/>
              <a:t>Requests and agreements?</a:t>
            </a:r>
          </a:p>
          <a:p>
            <a:pPr>
              <a:buFont typeface="Wingdings" pitchFamily="2" charset="2"/>
              <a:buNone/>
            </a:pPr>
            <a:endParaRPr lang="en-US" sz="2800" dirty="0" smtClean="0">
              <a:cs typeface="ＭＳ Ｐゴシック"/>
            </a:endParaRPr>
          </a:p>
        </p:txBody>
      </p:sp>
      <p:sp>
        <p:nvSpPr>
          <p:cNvPr id="9220"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52ADDD74-199F-415F-963F-48BA8694EFF4}" type="slidenum">
              <a:rPr lang="en-US" sz="1400" b="1">
                <a:solidFill>
                  <a:srgbClr val="FF6F08"/>
                </a:solidFill>
              </a:rPr>
              <a:pPr algn="ctr"/>
              <a:t>8</a:t>
            </a:fld>
            <a:endParaRPr lang="en-US" sz="1400" b="1">
              <a:solidFill>
                <a:srgbClr val="FF6F08"/>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cs typeface="ＭＳ Ｐゴシック"/>
              </a:rPr>
              <a:t>S–N Splitting Activity</a:t>
            </a:r>
          </a:p>
        </p:txBody>
      </p:sp>
      <p:sp>
        <p:nvSpPr>
          <p:cNvPr id="3" name="Content Placeholder 2"/>
          <p:cNvSpPr>
            <a:spLocks noGrp="1"/>
          </p:cNvSpPr>
          <p:nvPr>
            <p:ph idx="1"/>
          </p:nvPr>
        </p:nvSpPr>
        <p:spPr/>
        <p:txBody>
          <a:bodyPr/>
          <a:lstStyle/>
          <a:p>
            <a:pPr marL="0" indent="0" eaLnBrk="1" hangingPunct="1">
              <a:spcBef>
                <a:spcPts val="1800"/>
              </a:spcBef>
              <a:buFont typeface="Wingdings" pitchFamily="2" charset="2"/>
              <a:buNone/>
              <a:defRPr/>
            </a:pPr>
            <a:r>
              <a:rPr lang="en-US" dirty="0" smtClean="0">
                <a:cs typeface="ＭＳ Ｐゴシック"/>
              </a:rPr>
              <a:t>Form groups of all </a:t>
            </a:r>
            <a:r>
              <a:rPr lang="en-US" b="1" dirty="0" err="1" smtClean="0">
                <a:solidFill>
                  <a:srgbClr val="207984"/>
                </a:solidFill>
                <a:cs typeface="ＭＳ Ｐゴシック"/>
              </a:rPr>
              <a:t>S</a:t>
            </a:r>
            <a:r>
              <a:rPr lang="en-US" dirty="0" err="1" smtClean="0">
                <a:cs typeface="ＭＳ Ｐゴシック"/>
              </a:rPr>
              <a:t>s</a:t>
            </a:r>
            <a:r>
              <a:rPr lang="en-US" dirty="0" smtClean="0">
                <a:cs typeface="ＭＳ Ｐゴシック"/>
              </a:rPr>
              <a:t> and all </a:t>
            </a:r>
            <a:r>
              <a:rPr lang="en-US" b="1" dirty="0" smtClean="0">
                <a:solidFill>
                  <a:srgbClr val="207984"/>
                </a:solidFill>
                <a:cs typeface="ＭＳ Ｐゴシック"/>
              </a:rPr>
              <a:t>N</a:t>
            </a:r>
            <a:r>
              <a:rPr lang="en-US" dirty="0" smtClean="0">
                <a:cs typeface="ＭＳ Ｐゴシック"/>
              </a:rPr>
              <a:t>s.</a:t>
            </a:r>
          </a:p>
          <a:p>
            <a:pPr marL="346075" indent="-346075" eaLnBrk="1" hangingPunct="1">
              <a:spcBef>
                <a:spcPts val="1800"/>
              </a:spcBef>
              <a:defRPr/>
            </a:pPr>
            <a:r>
              <a:rPr lang="en-US" dirty="0" smtClean="0">
                <a:cs typeface="ＭＳ Ｐゴシック"/>
              </a:rPr>
              <a:t>Look at the following picture for 30 seconds, in silence </a:t>
            </a:r>
          </a:p>
          <a:p>
            <a:pPr marL="346075" indent="-346075" eaLnBrk="1" hangingPunct="1">
              <a:spcBef>
                <a:spcPts val="1800"/>
              </a:spcBef>
              <a:defRPr/>
            </a:pPr>
            <a:r>
              <a:rPr lang="en-US" dirty="0" smtClean="0">
                <a:cs typeface="ＭＳ Ｐゴシック"/>
              </a:rPr>
              <a:t>Then discuss with your group </a:t>
            </a:r>
            <a:r>
              <a:rPr lang="en-US" b="1" dirty="0" smtClean="0">
                <a:solidFill>
                  <a:srgbClr val="207984"/>
                </a:solidFill>
                <a:cs typeface="ＭＳ Ｐゴシック"/>
              </a:rPr>
              <a:t>what you saw</a:t>
            </a:r>
            <a:r>
              <a:rPr lang="en-US" dirty="0" smtClean="0">
                <a:solidFill>
                  <a:srgbClr val="2A70CD"/>
                </a:solidFill>
                <a:cs typeface="ＭＳ Ｐゴシック"/>
              </a:rPr>
              <a:t> </a:t>
            </a:r>
            <a:r>
              <a:rPr lang="en-US" dirty="0" smtClean="0">
                <a:cs typeface="ＭＳ Ｐゴシック"/>
              </a:rPr>
              <a:t>and record your observations</a:t>
            </a:r>
          </a:p>
          <a:p>
            <a:pPr marL="0" indent="0">
              <a:defRPr/>
            </a:pPr>
            <a:endParaRPr lang="en-US" dirty="0" smtClean="0">
              <a:cs typeface="ＭＳ Ｐゴシック"/>
            </a:endParaRPr>
          </a:p>
        </p:txBody>
      </p:sp>
      <p:sp>
        <p:nvSpPr>
          <p:cNvPr id="10244" name="Rectangle 4"/>
          <p:cNvSpPr>
            <a:spLocks noChangeArrowheads="1"/>
          </p:cNvSpPr>
          <p:nvPr/>
        </p:nvSpPr>
        <p:spPr bwMode="auto">
          <a:xfrm>
            <a:off x="8153400" y="6399213"/>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35F7AA71-4C83-4455-A43C-60F6EF183D71}" type="slidenum">
              <a:rPr lang="en-US" sz="1400" b="1">
                <a:solidFill>
                  <a:srgbClr val="FF6F08"/>
                </a:solidFill>
              </a:rPr>
              <a:pPr algn="ctr"/>
              <a:t>9</a:t>
            </a:fld>
            <a:endParaRPr lang="en-US" sz="1400" b="1">
              <a:solidFill>
                <a:srgbClr val="FF6F08"/>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Narrow"/>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Laura HD:Applications:Microsoft Office 2004:Templates:Presentations:Content:Company Meeting</Template>
  <TotalTime>3520</TotalTime>
  <Words>849</Words>
  <Application>Microsoft Office PowerPoint</Application>
  <PresentationFormat>On-screen Show (4:3)</PresentationFormat>
  <Paragraphs>185</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Blank Presentation</vt:lpstr>
      <vt:lpstr>PowerPoint Presentation</vt:lpstr>
      <vt:lpstr>Constructive Use of Differences</vt:lpstr>
      <vt:lpstr>Negotiating Differences</vt:lpstr>
      <vt:lpstr>E–I Splitting Activity</vt:lpstr>
      <vt:lpstr>Meet with Your Opposite Types</vt:lpstr>
      <vt:lpstr>E–I Splitting Activity (cont.)</vt:lpstr>
      <vt:lpstr>Typical Differences</vt:lpstr>
      <vt:lpstr>E–I Splitting Activity (cont.)</vt:lpstr>
      <vt:lpstr>S–N Splitting Activity</vt:lpstr>
      <vt:lpstr>PowerPoint Presentation</vt:lpstr>
      <vt:lpstr>People with a Preference for Sensing</vt:lpstr>
      <vt:lpstr>People with a Preference for Intuition</vt:lpstr>
      <vt:lpstr>What Can We Conclude?</vt:lpstr>
      <vt:lpstr>T–F Splitting Activity</vt:lpstr>
      <vt:lpstr>T–F Activity Examples</vt:lpstr>
      <vt:lpstr>T–F Activity Examples (cont.)</vt:lpstr>
      <vt:lpstr>J–P Splitting Activity</vt:lpstr>
      <vt:lpstr>J–P Activity Examples</vt:lpstr>
      <vt:lpstr>J–P Activity Examples (cont.)</vt:lpstr>
      <vt:lpstr>Using Type Information</vt:lpstr>
      <vt:lpstr>Recap: Constructive Use of Differences</vt:lpstr>
      <vt:lpstr>PowerPoint Presentation</vt:lpstr>
    </vt:vector>
  </TitlesOfParts>
  <Company>CPP,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Grimshaw</dc:creator>
  <cp:lastModifiedBy>a</cp:lastModifiedBy>
  <cp:revision>273</cp:revision>
  <cp:lastPrinted>2008-01-23T02:34:52Z</cp:lastPrinted>
  <dcterms:created xsi:type="dcterms:W3CDTF">2011-02-15T20:54:13Z</dcterms:created>
  <dcterms:modified xsi:type="dcterms:W3CDTF">2011-11-17T03:22:12Z</dcterms:modified>
</cp:coreProperties>
</file>